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56" r:id="rId3"/>
    <p:sldId id="257" r:id="rId4"/>
    <p:sldId id="258" r:id="rId5"/>
    <p:sldId id="273" r:id="rId6"/>
    <p:sldId id="261" r:id="rId7"/>
    <p:sldId id="272" r:id="rId8"/>
    <p:sldId id="262" r:id="rId9"/>
    <p:sldId id="264" r:id="rId10"/>
    <p:sldId id="265" r:id="rId11"/>
    <p:sldId id="267" r:id="rId12"/>
    <p:sldId id="266" r:id="rId13"/>
    <p:sldId id="270" r:id="rId14"/>
    <p:sldId id="271" r:id="rId15"/>
    <p:sldId id="274" r:id="rId16"/>
    <p:sldId id="275" r:id="rId17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B8C2EE"/>
    <a:srgbClr val="9DABE7"/>
    <a:srgbClr val="2784F5"/>
    <a:srgbClr val="FF9933"/>
    <a:srgbClr val="05BEFF"/>
    <a:srgbClr val="54AFD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 varScale="1">
        <p:scale>
          <a:sx n="87" d="100"/>
          <a:sy n="87" d="100"/>
        </p:scale>
        <p:origin x="38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4778ABC-3A5D-46C4-9FE9-F8C8A7BBD1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7CD0FDD-1EAA-4AB6-A7B9-C18793F745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D78E81-E593-406E-8D46-DDFF4FF4CE23}" type="datetimeFigureOut">
              <a:rPr lang="fr-FR"/>
              <a:pPr>
                <a:defRPr/>
              </a:pPr>
              <a:t>03/06/2021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3BEA59C2-A534-4474-A3EE-21F6AE0BFB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7293BE6E-4DA9-460C-A2C1-8BD9AD7403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7749FF-873D-405B-AC12-AB097BB3D2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A8B015-6F33-4645-92C6-6766528EF3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EAD5980-5576-47DC-9A4C-F198D114536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CF18C3-FE98-4DD1-935F-0D9C2F1D8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EBD2-15B7-407F-BA40-48A1DC694815}" type="datetime1">
              <a:rPr lang="fr-FR"/>
              <a:pPr>
                <a:defRPr/>
              </a:pPr>
              <a:t>03/06/2021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2B2A9E-2695-4B05-B74D-3D5D448E6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2E4B01-0A3F-4FDF-9D32-91ACDB76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2626B-EA84-49DA-A4F7-A9018E96301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4584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AE5F68-C832-4BEA-B000-EBB55BB3F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E998-6E65-4C45-B1A7-D1C11CC35C6B}" type="datetime1">
              <a:rPr lang="fr-FR"/>
              <a:pPr>
                <a:defRPr/>
              </a:pPr>
              <a:t>03/06/2021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DC5CD2-623A-430A-A9A8-6540C656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9212F5-845D-4575-8754-3772447D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58C64-8386-4E64-B833-F8517A97CE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4836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3CA10C-5B16-4CCF-9EAC-8A1CDE40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07916-0D44-4F7E-B19E-188E13F9024D}" type="datetime1">
              <a:rPr lang="fr-FR"/>
              <a:pPr>
                <a:defRPr/>
              </a:pPr>
              <a:t>03/06/2021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34C363-D669-4EC9-96E6-AC8A23050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FADE58-8B23-43C6-BFB7-C5BF93636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462D4-A2D7-49B3-AEF1-59B73593FB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733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FC5420-53FF-4D8E-8E36-71899DA1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F611B-7D26-430B-BCFC-5426031BDE39}" type="datetime1">
              <a:rPr lang="fr-FR"/>
              <a:pPr>
                <a:defRPr/>
              </a:pPr>
              <a:t>03/06/2021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A5B273-179C-46EF-ABFD-3D9EA36B1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B25BB1-4D32-4567-A26D-4CAD56DC8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93C3-EE00-4E08-8CD4-AC8F3B57C69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099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986114-217B-46C7-8270-0D9387945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438DF-B18A-4B26-803B-67660BB257A8}" type="datetime1">
              <a:rPr lang="fr-FR"/>
              <a:pPr>
                <a:defRPr/>
              </a:pPr>
              <a:t>03/06/2021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98FA25-AA69-4CBE-80F1-EB21FEEC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CE96E4-233F-4EDB-B569-E4715B6D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E76F4-7151-44DB-AFA7-AFFCA0CF98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5949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0264C6A-0C28-4E45-8294-F9D08B8C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97EE6-3CDC-4898-B232-EE72BE950CAD}" type="datetime1">
              <a:rPr lang="fr-FR"/>
              <a:pPr>
                <a:defRPr/>
              </a:pPr>
              <a:t>03/06/2021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01630B4D-D26D-4C53-BCCE-A19BDE978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37ECB62-D789-48FB-A4FE-02DFD2A5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5019-387B-41B4-A7B3-3E3F49E57B6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654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AB53124-4FC0-4B5B-8B69-675D8762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D48CC-BC4F-477A-B891-6A321AECBEF6}" type="datetime1">
              <a:rPr lang="fr-FR"/>
              <a:pPr>
                <a:defRPr/>
              </a:pPr>
              <a:t>03/06/2021</a:t>
            </a:fld>
            <a:endParaRPr lang="fr-FR" dirty="0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B1AB46BF-2B13-44C0-9CCC-41980CCA6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BAE2233-9828-4DAD-871A-F9C9D7C8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4BE28-41FE-4023-B2DE-A5712BE579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39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24978B6C-840A-4D00-AA0E-0C1D719A5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0912A-C280-46CC-90F6-6947F2AB671F}" type="datetime1">
              <a:rPr lang="fr-FR"/>
              <a:pPr>
                <a:defRPr/>
              </a:pPr>
              <a:t>03/06/2021</a:t>
            </a:fld>
            <a:endParaRPr lang="fr-FR" dirty="0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AF69E964-B139-4D10-9D21-1911F2E41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67485674-39A6-4A71-BE12-90A5FDBCF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9812-854A-4F2E-9D82-E74E1D5162D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478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A0967912-FD95-444E-8C72-1BA4947B0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3ABFC-10C6-471D-AAB1-EE27D852EC2C}" type="datetime1">
              <a:rPr lang="fr-FR"/>
              <a:pPr>
                <a:defRPr/>
              </a:pPr>
              <a:t>03/06/2021</a:t>
            </a:fld>
            <a:endParaRPr lang="fr-FR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733671A2-C89D-435B-8B70-4265DD69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FA51D1C-F6E7-4D44-A522-12180C81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C8C2D-4044-4A9C-904A-F6670DE8BA2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977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B57DE2E-EF90-4584-B295-032AEF04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67BB-3E21-4C25-8BE1-80D1EC3ABEDB}" type="datetime1">
              <a:rPr lang="fr-FR"/>
              <a:pPr>
                <a:defRPr/>
              </a:pPr>
              <a:t>03/06/2021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6B4B5E44-3B7F-4CDB-806C-F7BF8C99C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5A5BD9B-DE68-44DA-9EC0-12E31934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B091-6E16-498E-9306-0869DDDC74B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209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6EA366D-150F-4141-83A3-A705EAD7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F7210-A7D9-49D9-9A99-8CDEE0366ACD}" type="datetime1">
              <a:rPr lang="fr-FR"/>
              <a:pPr>
                <a:defRPr/>
              </a:pPr>
              <a:t>03/06/2021</a:t>
            </a:fld>
            <a:endParaRPr lang="fr-FR" dirty="0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E63B3F7-E89E-490F-867A-150045935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628E32C-8182-4E39-995B-81F96863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F651-FC19-47B8-A631-78B6225EEA8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4145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7573EE5C-E71B-42D3-8D3F-419708E9ED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22EFEC3F-F41D-4AB1-9CF0-03EBC5C0EA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719B33-CA2A-4AA0-966B-CC7ED7FACD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1B60DF-EF0C-433E-9A6C-64C07BA13C28}" type="datetime1">
              <a:rPr lang="fr-FR"/>
              <a:pPr>
                <a:defRPr/>
              </a:pPr>
              <a:t>03/06/2021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328596-AB27-4997-8D96-0A8AF71EE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B4295A-44C1-4C77-9648-114F0DE91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3BDEC74-BF35-4E1E-8791-A6BFED09073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oneTexte 2">
            <a:extLst>
              <a:ext uri="{FF2B5EF4-FFF2-40B4-BE49-F238E27FC236}">
                <a16:creationId xmlns:a16="http://schemas.microsoft.com/office/drawing/2014/main" id="{C602E896-7290-48D9-A34A-DFD256FDD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312738"/>
            <a:ext cx="5645150" cy="461962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Comment s’organise la vie politique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07ABCA6-F565-4FF3-BE51-AFABEADEDBC2}"/>
              </a:ext>
            </a:extLst>
          </p:cNvPr>
          <p:cNvSpPr txBox="1"/>
          <p:nvPr/>
        </p:nvSpPr>
        <p:spPr>
          <a:xfrm>
            <a:off x="983990" y="1324061"/>
            <a:ext cx="1130300" cy="523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latin typeface="+mn-lt"/>
                <a:cs typeface="+mn-cs"/>
              </a:rPr>
              <a:t>État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E00A1BD-D062-4D19-95B5-A569F7A3381B}"/>
              </a:ext>
            </a:extLst>
          </p:cNvPr>
          <p:cNvSpPr txBox="1"/>
          <p:nvPr/>
        </p:nvSpPr>
        <p:spPr>
          <a:xfrm>
            <a:off x="1968500" y="2209800"/>
            <a:ext cx="1130300" cy="3698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  <a:latin typeface="+mn-lt"/>
                <a:cs typeface="+mn-cs"/>
              </a:rPr>
              <a:t>Nation</a:t>
            </a:r>
          </a:p>
        </p:txBody>
      </p:sp>
      <p:sp>
        <p:nvSpPr>
          <p:cNvPr id="3077" name="ZoneTexte 7">
            <a:extLst>
              <a:ext uri="{FF2B5EF4-FFF2-40B4-BE49-F238E27FC236}">
                <a16:creationId xmlns:a16="http://schemas.microsoft.com/office/drawing/2014/main" id="{6AF99F59-8618-4FF1-80B9-286900CA6DD0}"/>
              </a:ext>
            </a:extLst>
          </p:cNvPr>
          <p:cNvSpPr txBox="1">
            <a:spLocks noChangeArrowheads="1"/>
          </p:cNvSpPr>
          <p:nvPr/>
        </p:nvSpPr>
        <p:spPr bwMode="auto">
          <a:xfrm rot="-514118">
            <a:off x="4164013" y="2579688"/>
            <a:ext cx="2959100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/>
              <a:t>Démocratie</a:t>
            </a:r>
          </a:p>
        </p:txBody>
      </p:sp>
      <p:sp>
        <p:nvSpPr>
          <p:cNvPr id="3078" name="ZoneTexte 8">
            <a:extLst>
              <a:ext uri="{FF2B5EF4-FFF2-40B4-BE49-F238E27FC236}">
                <a16:creationId xmlns:a16="http://schemas.microsoft.com/office/drawing/2014/main" id="{74506434-BE0A-4288-9C6B-28DAD5DFB41C}"/>
              </a:ext>
            </a:extLst>
          </p:cNvPr>
          <p:cNvSpPr txBox="1">
            <a:spLocks noChangeArrowheads="1"/>
          </p:cNvSpPr>
          <p:nvPr/>
        </p:nvSpPr>
        <p:spPr bwMode="auto">
          <a:xfrm rot="876368">
            <a:off x="1600200" y="3470275"/>
            <a:ext cx="2222500" cy="831850"/>
          </a:xfrm>
          <a:prstGeom prst="rect">
            <a:avLst/>
          </a:prstGeom>
          <a:solidFill>
            <a:srgbClr val="FF5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Régime parlementaire</a:t>
            </a:r>
          </a:p>
        </p:txBody>
      </p:sp>
      <p:sp>
        <p:nvSpPr>
          <p:cNvPr id="3079" name="ZoneTexte 9">
            <a:extLst>
              <a:ext uri="{FF2B5EF4-FFF2-40B4-BE49-F238E27FC236}">
                <a16:creationId xmlns:a16="http://schemas.microsoft.com/office/drawing/2014/main" id="{7A96612C-F65B-4C67-B8F6-345BBDF698DF}"/>
              </a:ext>
            </a:extLst>
          </p:cNvPr>
          <p:cNvSpPr txBox="1">
            <a:spLocks noChangeArrowheads="1"/>
          </p:cNvSpPr>
          <p:nvPr/>
        </p:nvSpPr>
        <p:spPr bwMode="auto">
          <a:xfrm rot="-230084">
            <a:off x="8737600" y="1247775"/>
            <a:ext cx="1879600" cy="830263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Régime présidentiel</a:t>
            </a:r>
          </a:p>
        </p:txBody>
      </p:sp>
      <p:sp>
        <p:nvSpPr>
          <p:cNvPr id="3080" name="ZoneTexte 10">
            <a:extLst>
              <a:ext uri="{FF2B5EF4-FFF2-40B4-BE49-F238E27FC236}">
                <a16:creationId xmlns:a16="http://schemas.microsoft.com/office/drawing/2014/main" id="{5D5BE0A3-AA9A-446D-8A48-675DC6B2B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2200" y="2981325"/>
            <a:ext cx="2184400" cy="400050"/>
          </a:xfrm>
          <a:prstGeom prst="rect">
            <a:avLst/>
          </a:prstGeom>
          <a:solidFill>
            <a:srgbClr val="FF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/>
              <a:t>Mode de scrutin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F725F87-23D3-416F-B463-422FA91610BD}"/>
              </a:ext>
            </a:extLst>
          </p:cNvPr>
          <p:cNvSpPr txBox="1"/>
          <p:nvPr/>
        </p:nvSpPr>
        <p:spPr>
          <a:xfrm rot="398519">
            <a:off x="7850188" y="4457700"/>
            <a:ext cx="1879600" cy="4619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n-lt"/>
                <a:cs typeface="+mn-cs"/>
              </a:rPr>
              <a:t>Partis</a:t>
            </a:r>
          </a:p>
        </p:txBody>
      </p:sp>
      <p:sp>
        <p:nvSpPr>
          <p:cNvPr id="3082" name="ZoneTexte 12">
            <a:extLst>
              <a:ext uri="{FF2B5EF4-FFF2-40B4-BE49-F238E27FC236}">
                <a16:creationId xmlns:a16="http://schemas.microsoft.com/office/drawing/2014/main" id="{E21E6635-F770-4B05-9655-807F496F5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4995863"/>
            <a:ext cx="1879600" cy="368300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chemeClr val="bg2"/>
                </a:solidFill>
              </a:rPr>
              <a:t>Syndicats</a:t>
            </a:r>
          </a:p>
        </p:txBody>
      </p:sp>
      <p:sp>
        <p:nvSpPr>
          <p:cNvPr id="3083" name="ZoneTexte 13">
            <a:extLst>
              <a:ext uri="{FF2B5EF4-FFF2-40B4-BE49-F238E27FC236}">
                <a16:creationId xmlns:a16="http://schemas.microsoft.com/office/drawing/2014/main" id="{272DDE34-47AE-4632-B3B0-8F064F74F9C3}"/>
              </a:ext>
            </a:extLst>
          </p:cNvPr>
          <p:cNvSpPr txBox="1">
            <a:spLocks noChangeArrowheads="1"/>
          </p:cNvSpPr>
          <p:nvPr/>
        </p:nvSpPr>
        <p:spPr bwMode="auto">
          <a:xfrm rot="-206357">
            <a:off x="5994400" y="1185863"/>
            <a:ext cx="1879600" cy="40163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/>
              <a:t>Constitution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D2D8509-7C6A-4C68-B0BD-21A5AA6E72FB}"/>
              </a:ext>
            </a:extLst>
          </p:cNvPr>
          <p:cNvSpPr txBox="1"/>
          <p:nvPr/>
        </p:nvSpPr>
        <p:spPr>
          <a:xfrm rot="726779">
            <a:off x="3416300" y="1063625"/>
            <a:ext cx="1879600" cy="8302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n-lt"/>
                <a:cs typeface="+mn-cs"/>
              </a:rPr>
              <a:t>V</a:t>
            </a:r>
            <a:r>
              <a:rPr lang="fr-FR" sz="2400" b="1" baseline="30000" dirty="0">
                <a:latin typeface="+mn-lt"/>
                <a:cs typeface="+mn-cs"/>
              </a:rPr>
              <a:t>e</a:t>
            </a:r>
            <a:r>
              <a:rPr lang="fr-FR" sz="2400" b="1" dirty="0">
                <a:latin typeface="+mn-lt"/>
                <a:cs typeface="+mn-cs"/>
              </a:rPr>
              <a:t> République</a:t>
            </a:r>
          </a:p>
        </p:txBody>
      </p:sp>
      <p:sp>
        <p:nvSpPr>
          <p:cNvPr id="3085" name="ZoneTexte 15">
            <a:extLst>
              <a:ext uri="{FF2B5EF4-FFF2-40B4-BE49-F238E27FC236}">
                <a16:creationId xmlns:a16="http://schemas.microsoft.com/office/drawing/2014/main" id="{832B63BB-2BED-429B-B910-75713BBE55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3630613"/>
            <a:ext cx="1879600" cy="4619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Médias</a:t>
            </a:r>
          </a:p>
        </p:txBody>
      </p:sp>
      <p:sp>
        <p:nvSpPr>
          <p:cNvPr id="3086" name="ZoneTexte 16">
            <a:extLst>
              <a:ext uri="{FF2B5EF4-FFF2-40B4-BE49-F238E27FC236}">
                <a16:creationId xmlns:a16="http://schemas.microsoft.com/office/drawing/2014/main" id="{37AC148F-D613-4B18-BEB6-AB0473AC8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800" y="5180013"/>
            <a:ext cx="1879600" cy="708025"/>
          </a:xfrm>
          <a:prstGeom prst="rect">
            <a:avLst/>
          </a:prstGeom>
          <a:solidFill>
            <a:srgbClr val="00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/>
              <a:t>Sondage d’opinion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B1D3DF5-4128-4F93-AA2D-ED9482C76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28E844E-CC10-4E77-9D61-1386AC62F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009" y="2543501"/>
            <a:ext cx="2456777" cy="2055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1" name="ZoneTexte 3">
            <a:extLst>
              <a:ext uri="{FF2B5EF4-FFF2-40B4-BE49-F238E27FC236}">
                <a16:creationId xmlns:a16="http://schemas.microsoft.com/office/drawing/2014/main" id="{D1627039-0715-4139-8BB9-FA490A2AF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3" y="271463"/>
            <a:ext cx="9547225" cy="523875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/>
              <a:t>Le président sous la V</a:t>
            </a:r>
            <a:r>
              <a:rPr lang="fr-FR" altLang="fr-FR" b="1" baseline="30000"/>
              <a:t>e</a:t>
            </a:r>
            <a:r>
              <a:rPr lang="fr-FR" altLang="fr-FR" b="1"/>
              <a:t> République doté de larges pouvoirs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430131F-334E-4DD6-B756-0E1293D7F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388" y="871538"/>
            <a:ext cx="2917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Gardien des institutions </a:t>
            </a:r>
            <a:r>
              <a:rPr lang="fr-FR" altLang="fr-FR" sz="1800"/>
              <a:t>et </a:t>
            </a:r>
            <a:r>
              <a:rPr lang="fr-FR" altLang="fr-FR" sz="1800" b="1"/>
              <a:t>arbitre</a:t>
            </a:r>
            <a:r>
              <a:rPr lang="fr-FR" altLang="fr-FR" sz="1800"/>
              <a:t> du fonctionnement régulier des pouvoirs publics</a:t>
            </a:r>
          </a:p>
        </p:txBody>
      </p:sp>
      <p:sp>
        <p:nvSpPr>
          <p:cNvPr id="12293" name="ZoneTexte 6">
            <a:extLst>
              <a:ext uri="{FF2B5EF4-FFF2-40B4-BE49-F238E27FC236}">
                <a16:creationId xmlns:a16="http://schemas.microsoft.com/office/drawing/2014/main" id="{A157E4D7-17B1-4BBB-B00D-74C1D8EF9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263" y="1363663"/>
            <a:ext cx="29178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B285C94-43C3-4C9C-9CF6-793182C23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625" y="1624013"/>
            <a:ext cx="2916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Négocie et ratifie les traités internationaux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FCD8804-F52D-4F28-8EAB-DCFDE11B1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763" y="1611313"/>
            <a:ext cx="2916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Nomme le Premier ministre et met fin à ses fonctions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DB71E49-53E3-4EFA-8638-F3E5AA2E9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888" y="2659063"/>
            <a:ext cx="2917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Préside le conseil des ministres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3E7BF77-89BF-4D2B-A532-3D35A68D6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9725" y="5334000"/>
            <a:ext cx="2917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Peut soumettre des projets de loi au référendum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1BDFCEF-6FFC-4D2B-8676-2A5E332C2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763" y="5761038"/>
            <a:ext cx="29178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Peut dissoudre l’assemblée nationale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1ED4A87-D82E-4FC1-AC1A-59508342E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4560888"/>
            <a:ext cx="4002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Élu au suffrage universel direct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16D98FA-D0D7-4F9A-B3C9-209B7603D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6350" y="3970338"/>
            <a:ext cx="29162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Peut prendre les pleins pouvoirs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A7CAA6-7763-46D0-BD2D-4311C5080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8" y="4951413"/>
            <a:ext cx="174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Chef des armées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915102F-7BFE-43BA-B7DD-627B36D92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3279775"/>
            <a:ext cx="291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Droit de grâce</a:t>
            </a:r>
          </a:p>
        </p:txBody>
      </p:sp>
      <p:sp>
        <p:nvSpPr>
          <p:cNvPr id="18" name="Éclair 17">
            <a:extLst>
              <a:ext uri="{FF2B5EF4-FFF2-40B4-BE49-F238E27FC236}">
                <a16:creationId xmlns:a16="http://schemas.microsoft.com/office/drawing/2014/main" id="{81755E49-0271-4180-8169-87F28492154B}"/>
              </a:ext>
            </a:extLst>
          </p:cNvPr>
          <p:cNvSpPr/>
          <p:nvPr/>
        </p:nvSpPr>
        <p:spPr>
          <a:xfrm rot="20649991" flipH="1" flipV="1">
            <a:off x="2722563" y="2141538"/>
            <a:ext cx="715962" cy="804862"/>
          </a:xfrm>
          <a:prstGeom prst="lightningBol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0" name="Éclair 19">
            <a:extLst>
              <a:ext uri="{FF2B5EF4-FFF2-40B4-BE49-F238E27FC236}">
                <a16:creationId xmlns:a16="http://schemas.microsoft.com/office/drawing/2014/main" id="{D3419C71-3E57-48BA-A07F-C9564092A60B}"/>
              </a:ext>
            </a:extLst>
          </p:cNvPr>
          <p:cNvSpPr/>
          <p:nvPr/>
        </p:nvSpPr>
        <p:spPr>
          <a:xfrm rot="19809918" flipH="1" flipV="1">
            <a:off x="2111375" y="3198813"/>
            <a:ext cx="1443038" cy="455612"/>
          </a:xfrm>
          <a:prstGeom prst="lightningBol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2" name="Éclair 21">
            <a:extLst>
              <a:ext uri="{FF2B5EF4-FFF2-40B4-BE49-F238E27FC236}">
                <a16:creationId xmlns:a16="http://schemas.microsoft.com/office/drawing/2014/main" id="{A6B8F7EC-CF76-4662-A23C-341ED8151992}"/>
              </a:ext>
            </a:extLst>
          </p:cNvPr>
          <p:cNvSpPr/>
          <p:nvPr/>
        </p:nvSpPr>
        <p:spPr>
          <a:xfrm rot="20649991" flipH="1">
            <a:off x="2444750" y="4297363"/>
            <a:ext cx="1149350" cy="469900"/>
          </a:xfrm>
          <a:prstGeom prst="lightningBol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3" name="Éclair 22">
            <a:extLst>
              <a:ext uri="{FF2B5EF4-FFF2-40B4-BE49-F238E27FC236}">
                <a16:creationId xmlns:a16="http://schemas.microsoft.com/office/drawing/2014/main" id="{A54AC3F9-7AFD-432E-AC1E-483F95B122D5}"/>
              </a:ext>
            </a:extLst>
          </p:cNvPr>
          <p:cNvSpPr/>
          <p:nvPr/>
        </p:nvSpPr>
        <p:spPr>
          <a:xfrm rot="19362424" flipH="1">
            <a:off x="4181475" y="5086350"/>
            <a:ext cx="1149350" cy="469900"/>
          </a:xfrm>
          <a:prstGeom prst="lightningBol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4" name="Éclair 23">
            <a:extLst>
              <a:ext uri="{FF2B5EF4-FFF2-40B4-BE49-F238E27FC236}">
                <a16:creationId xmlns:a16="http://schemas.microsoft.com/office/drawing/2014/main" id="{0076314B-9D1F-43FE-B4D0-DEBD9C295BA7}"/>
              </a:ext>
            </a:extLst>
          </p:cNvPr>
          <p:cNvSpPr/>
          <p:nvPr/>
        </p:nvSpPr>
        <p:spPr>
          <a:xfrm rot="20649991" flipV="1">
            <a:off x="6013450" y="2298700"/>
            <a:ext cx="1446213" cy="585788"/>
          </a:xfrm>
          <a:prstGeom prst="lightningBol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5" name="Éclair 24">
            <a:extLst>
              <a:ext uri="{FF2B5EF4-FFF2-40B4-BE49-F238E27FC236}">
                <a16:creationId xmlns:a16="http://schemas.microsoft.com/office/drawing/2014/main" id="{D8571269-507F-437C-AF62-E3EF01B53928}"/>
              </a:ext>
            </a:extLst>
          </p:cNvPr>
          <p:cNvSpPr/>
          <p:nvPr/>
        </p:nvSpPr>
        <p:spPr>
          <a:xfrm rot="11425109" flipH="1">
            <a:off x="6281738" y="3203575"/>
            <a:ext cx="1149350" cy="471488"/>
          </a:xfrm>
          <a:prstGeom prst="lightningBol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6" name="Éclair 25">
            <a:extLst>
              <a:ext uri="{FF2B5EF4-FFF2-40B4-BE49-F238E27FC236}">
                <a16:creationId xmlns:a16="http://schemas.microsoft.com/office/drawing/2014/main" id="{03D2AB48-B228-48E3-ABDA-604DE756E923}"/>
              </a:ext>
            </a:extLst>
          </p:cNvPr>
          <p:cNvSpPr/>
          <p:nvPr/>
        </p:nvSpPr>
        <p:spPr>
          <a:xfrm rot="14045763" flipH="1">
            <a:off x="6215063" y="3825875"/>
            <a:ext cx="1100138" cy="693737"/>
          </a:xfrm>
          <a:prstGeom prst="lightningBol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7" name="Éclair 26">
            <a:extLst>
              <a:ext uri="{FF2B5EF4-FFF2-40B4-BE49-F238E27FC236}">
                <a16:creationId xmlns:a16="http://schemas.microsoft.com/office/drawing/2014/main" id="{248C80D6-EC72-45AC-A484-67A1CFB16A4D}"/>
              </a:ext>
            </a:extLst>
          </p:cNvPr>
          <p:cNvSpPr/>
          <p:nvPr/>
        </p:nvSpPr>
        <p:spPr>
          <a:xfrm rot="15333354" flipH="1">
            <a:off x="6073775" y="4716463"/>
            <a:ext cx="1149350" cy="469900"/>
          </a:xfrm>
          <a:prstGeom prst="lightningBol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8" name="Éclair 27">
            <a:extLst>
              <a:ext uri="{FF2B5EF4-FFF2-40B4-BE49-F238E27FC236}">
                <a16:creationId xmlns:a16="http://schemas.microsoft.com/office/drawing/2014/main" id="{62A516C1-70E6-4E37-A63E-ECD6314EF78A}"/>
              </a:ext>
            </a:extLst>
          </p:cNvPr>
          <p:cNvSpPr/>
          <p:nvPr/>
        </p:nvSpPr>
        <p:spPr>
          <a:xfrm rot="19700115" flipV="1">
            <a:off x="4911725" y="1911350"/>
            <a:ext cx="776288" cy="811213"/>
          </a:xfrm>
          <a:prstGeom prst="lightningBol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AF19409-5BEA-424A-BC25-5763830E7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21685C3-E385-4B71-9B61-EB9F01E92274}"/>
              </a:ext>
            </a:extLst>
          </p:cNvPr>
          <p:cNvSpPr txBox="1"/>
          <p:nvPr/>
        </p:nvSpPr>
        <p:spPr>
          <a:xfrm>
            <a:off x="342900" y="207963"/>
            <a:ext cx="10934700" cy="83026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+mn-lt"/>
                <a:cs typeface="+mn-cs"/>
              </a:rPr>
              <a:t> </a:t>
            </a:r>
            <a:r>
              <a:rPr lang="fr-FR" sz="2400" b="1" dirty="0">
                <a:solidFill>
                  <a:schemeClr val="bg1"/>
                </a:solidFill>
                <a:latin typeface="+mn-lt"/>
                <a:cs typeface="+mn-cs"/>
              </a:rPr>
              <a:t>Scrutin majoritaire ou proportionnel ? Les législatives de de 2017 ont donné les résultats suivants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A9C213-867E-4645-8FEC-54DA9D7C6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5605463"/>
            <a:ext cx="11774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Il favorise le parti arrivé en tête et favorise un parti susceptible de rassembler au 2</a:t>
            </a:r>
            <a:r>
              <a:rPr lang="fr-FR" altLang="fr-FR" sz="2400" b="1" baseline="30000"/>
              <a:t>e</a:t>
            </a:r>
            <a:r>
              <a:rPr lang="fr-FR" altLang="fr-FR" sz="2400" b="1"/>
              <a:t> tour. Il défavorise les partis plus radicaux moins enclins à passer des alliances pour le 2</a:t>
            </a:r>
            <a:r>
              <a:rPr lang="fr-FR" altLang="fr-FR" sz="2400" b="1" baseline="30000"/>
              <a:t>e</a:t>
            </a:r>
            <a:r>
              <a:rPr lang="fr-FR" altLang="fr-FR" sz="2400" b="1"/>
              <a:t> tour. Il renforce donc la majorité.</a:t>
            </a:r>
          </a:p>
        </p:txBody>
      </p:sp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5EA46D9F-B872-4891-AF67-A15E3747FCA6}"/>
              </a:ext>
            </a:extLst>
          </p:cNvPr>
          <p:cNvSpPr/>
          <p:nvPr/>
        </p:nvSpPr>
        <p:spPr>
          <a:xfrm>
            <a:off x="776288" y="1430338"/>
            <a:ext cx="1930400" cy="1009650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LREM + MODEM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/>
              <a:t>350 sièges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/>
              <a:t>32,3 % des voix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1A356445-604E-4315-A039-52171A064BEF}"/>
              </a:ext>
            </a:extLst>
          </p:cNvPr>
          <p:cNvSpPr/>
          <p:nvPr/>
        </p:nvSpPr>
        <p:spPr>
          <a:xfrm>
            <a:off x="566738" y="3486150"/>
            <a:ext cx="2047875" cy="771525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PS + DVG + PRG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45 sièges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7,44 %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DCF8D73C-B77C-4A35-94E6-5575B0ED5427}"/>
              </a:ext>
            </a:extLst>
          </p:cNvPr>
          <p:cNvSpPr/>
          <p:nvPr/>
        </p:nvSpPr>
        <p:spPr>
          <a:xfrm>
            <a:off x="179388" y="4403725"/>
            <a:ext cx="1562100" cy="896938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PCF+FI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27 sièges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13,75 %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/>
              <a:t> </a:t>
            </a:r>
          </a:p>
        </p:txBody>
      </p:sp>
      <p:sp>
        <p:nvSpPr>
          <p:cNvPr id="11" name="Rectangle à coins arrondis 10">
            <a:extLst>
              <a:ext uri="{FF2B5EF4-FFF2-40B4-BE49-F238E27FC236}">
                <a16:creationId xmlns:a16="http://schemas.microsoft.com/office/drawing/2014/main" id="{4D8E0786-1679-4984-8DFB-3D59BBB2A759}"/>
              </a:ext>
            </a:extLst>
          </p:cNvPr>
          <p:cNvSpPr/>
          <p:nvPr/>
        </p:nvSpPr>
        <p:spPr>
          <a:xfrm>
            <a:off x="790575" y="2484438"/>
            <a:ext cx="1757363" cy="889000"/>
          </a:xfrm>
          <a:prstGeom prst="roundRect">
            <a:avLst/>
          </a:prstGeom>
          <a:solidFill>
            <a:srgbClr val="2784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LR + UDI + DVD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136 sièges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21,6 %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B44473E8-135B-4F8D-82DA-9E41D5F427A3}"/>
              </a:ext>
            </a:extLst>
          </p:cNvPr>
          <p:cNvSpPr/>
          <p:nvPr/>
        </p:nvSpPr>
        <p:spPr>
          <a:xfrm>
            <a:off x="1870075" y="4443422"/>
            <a:ext cx="1813902" cy="815966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</a:rPr>
              <a:t>FN 8 sièges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</a:rPr>
              <a:t>13,7 %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>
            <a:extLst>
              <a:ext uri="{FF2B5EF4-FFF2-40B4-BE49-F238E27FC236}">
                <a16:creationId xmlns:a16="http://schemas.microsoft.com/office/drawing/2014/main" id="{B27A03B5-4C1D-471D-88B2-98A2DB54098A}"/>
              </a:ext>
            </a:extLst>
          </p:cNvPr>
          <p:cNvSpPr/>
          <p:nvPr/>
        </p:nvSpPr>
        <p:spPr>
          <a:xfrm>
            <a:off x="9085263" y="1431925"/>
            <a:ext cx="1930400" cy="920750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LREM + MODEM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/>
              <a:t>197 sièges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/>
              <a:t>32,3 % des voix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4" name="Rectangle à coins arrondis 13">
            <a:extLst>
              <a:ext uri="{FF2B5EF4-FFF2-40B4-BE49-F238E27FC236}">
                <a16:creationId xmlns:a16="http://schemas.microsoft.com/office/drawing/2014/main" id="{8E2016A4-1CE6-4517-989C-6D14A32B541F}"/>
              </a:ext>
            </a:extLst>
          </p:cNvPr>
          <p:cNvSpPr/>
          <p:nvPr/>
        </p:nvSpPr>
        <p:spPr>
          <a:xfrm>
            <a:off x="8986838" y="2403475"/>
            <a:ext cx="1960562" cy="889000"/>
          </a:xfrm>
          <a:prstGeom prst="roundRect">
            <a:avLst/>
          </a:prstGeom>
          <a:solidFill>
            <a:srgbClr val="2784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LR + UDI + DVD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132 sièges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21,6 %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5" name="Rectangle à coins arrondis 14">
            <a:extLst>
              <a:ext uri="{FF2B5EF4-FFF2-40B4-BE49-F238E27FC236}">
                <a16:creationId xmlns:a16="http://schemas.microsoft.com/office/drawing/2014/main" id="{4975469D-5776-4DF8-A2FF-D1A221E5574F}"/>
              </a:ext>
            </a:extLst>
          </p:cNvPr>
          <p:cNvSpPr/>
          <p:nvPr/>
        </p:nvSpPr>
        <p:spPr>
          <a:xfrm>
            <a:off x="8039225" y="4365079"/>
            <a:ext cx="1629019" cy="879842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b="1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PCF + FI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84 sièges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13,75 %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/>
              <a:t> </a:t>
            </a:r>
          </a:p>
        </p:txBody>
      </p:sp>
      <p:sp>
        <p:nvSpPr>
          <p:cNvPr id="16" name="Rectangle à coins arrondis 15">
            <a:extLst>
              <a:ext uri="{FF2B5EF4-FFF2-40B4-BE49-F238E27FC236}">
                <a16:creationId xmlns:a16="http://schemas.microsoft.com/office/drawing/2014/main" id="{2F85A47E-B0A7-4077-BE4A-C0B70459F2DB}"/>
              </a:ext>
            </a:extLst>
          </p:cNvPr>
          <p:cNvSpPr/>
          <p:nvPr/>
        </p:nvSpPr>
        <p:spPr>
          <a:xfrm>
            <a:off x="9813559" y="4346518"/>
            <a:ext cx="1962150" cy="88741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</a:rPr>
              <a:t>FN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</a:rPr>
              <a:t>80 sièges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bg1"/>
                </a:solidFill>
              </a:rPr>
              <a:t>13,7 %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7" name="Rectangle à coins arrondis 16">
            <a:extLst>
              <a:ext uri="{FF2B5EF4-FFF2-40B4-BE49-F238E27FC236}">
                <a16:creationId xmlns:a16="http://schemas.microsoft.com/office/drawing/2014/main" id="{6AB82ECC-803C-496C-BF3C-36BD92C9B9C3}"/>
              </a:ext>
            </a:extLst>
          </p:cNvPr>
          <p:cNvSpPr/>
          <p:nvPr/>
        </p:nvSpPr>
        <p:spPr>
          <a:xfrm>
            <a:off x="9085263" y="3411538"/>
            <a:ext cx="1862137" cy="769937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PS + DVG + PRG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34 sièges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7,44 %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D9564E6-F70D-457C-81AE-DE9E2CC29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1052513"/>
            <a:ext cx="492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/>
              <a:t>Avec la proportionnelle intégrale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9A66778-6641-40E4-A45A-A7AEDAE1D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8" y="1052513"/>
            <a:ext cx="4921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/>
              <a:t>Avec le scrutin majoritaire à 2 tours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1D593EE-2EC4-40E8-B6E2-B2036C82D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0620" y="5298324"/>
            <a:ext cx="5576887" cy="4000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chemeClr val="bg1"/>
                </a:solidFill>
              </a:rPr>
              <a:t>Quel est l’impact du mode de scrutin majoritaire ? </a:t>
            </a:r>
            <a:endParaRPr lang="fr-FR" altLang="fr-FR" sz="2000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s://img-4.linternaute.com/9RW40AePVBSoslIf6K6SEYEWdKI=/1240x/smart/83749a86cc8043c095099493942ad5ce/ccmcms-linternaute/10552745.jpg">
            <a:extLst>
              <a:ext uri="{FF2B5EF4-FFF2-40B4-BE49-F238E27FC236}">
                <a16:creationId xmlns:a16="http://schemas.microsoft.com/office/drawing/2014/main" id="{99A4320E-AB6D-4F24-A7D3-8C39064C0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1"/>
          <a:stretch>
            <a:fillRect/>
          </a:stretch>
        </p:blipFill>
        <p:spPr bwMode="auto">
          <a:xfrm>
            <a:off x="3157171" y="1474967"/>
            <a:ext cx="4901926" cy="295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09B6D4DC-29D5-4C1B-8E26-C0D37823F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4" grpId="0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oneTexte 1">
            <a:extLst>
              <a:ext uri="{FF2B5EF4-FFF2-40B4-BE49-F238E27FC236}">
                <a16:creationId xmlns:a16="http://schemas.microsoft.com/office/drawing/2014/main" id="{8015361D-F97C-405C-9826-D6819FD86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" y="161925"/>
            <a:ext cx="6534150" cy="460375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Les modes de scrutin : quelle proportionnelle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FFC861-3696-42A8-B4D8-0839EF868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5950" y="771525"/>
            <a:ext cx="89820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fr-FR" sz="1800" b="1">
                <a:cs typeface="Times New Roman" panose="02020603050405020304" pitchFamily="18" charset="0"/>
              </a:rPr>
              <a:t>Plus fort reste ou plus forte moyenne ? </a:t>
            </a:r>
            <a:r>
              <a:rPr lang="fr-FR" altLang="fr-FR" sz="1800">
                <a:cs typeface="Times New Roman" panose="02020603050405020304" pitchFamily="18" charset="0"/>
              </a:rPr>
              <a:t>Dans le cadre d’une élection législative à la proportionnelle, un département doit répartir 5 sièges de députés.</a:t>
            </a:r>
            <a:r>
              <a:rPr lang="fr-FR" altLang="fr-FR" sz="1800" b="1">
                <a:cs typeface="Times New Roman" panose="02020603050405020304" pitchFamily="18" charset="0"/>
              </a:rPr>
              <a:t> Chaque liste obtient un siège à chaque fois qu’elle atteint le quotient électoral (QE).</a:t>
            </a:r>
            <a:endParaRPr lang="fr-FR" altLang="fr-FR" sz="2400"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FDC0FD-797A-4E1C-A577-DCBC2D83B1C1}"/>
              </a:ext>
            </a:extLst>
          </p:cNvPr>
          <p:cNvSpPr/>
          <p:nvPr/>
        </p:nvSpPr>
        <p:spPr>
          <a:xfrm>
            <a:off x="1885950" y="1906588"/>
            <a:ext cx="6065838" cy="368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QE = Nombre total de suffrages exprimés / Nombre de sièges</a:t>
            </a:r>
            <a:endParaRPr lang="fr-FR" dirty="0">
              <a:latin typeface="+mn-lt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4B8D6-B35B-400A-AB52-A0A39DF7B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2274888"/>
            <a:ext cx="10344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cs typeface="Times New Roman" panose="02020603050405020304" pitchFamily="18" charset="0"/>
              </a:rPr>
              <a:t>Les sièges qui ne peuvent être attribués directement sont répartis au </a:t>
            </a:r>
            <a:r>
              <a:rPr lang="fr-FR" altLang="fr-FR" sz="1800" b="1">
                <a:cs typeface="Times New Roman" panose="02020603050405020304" pitchFamily="18" charset="0"/>
              </a:rPr>
              <a:t>plus fort reste </a:t>
            </a:r>
            <a:r>
              <a:rPr lang="fr-FR" altLang="fr-FR" sz="1800">
                <a:cs typeface="Times New Roman" panose="02020603050405020304" pitchFamily="18" charset="0"/>
              </a:rPr>
              <a:t>(Nombre de voix - QE déjà réalisé) puis à la </a:t>
            </a:r>
            <a:r>
              <a:rPr lang="fr-FR" altLang="fr-FR" sz="1800" b="1">
                <a:cs typeface="Times New Roman" panose="02020603050405020304" pitchFamily="18" charset="0"/>
              </a:rPr>
              <a:t>plus forte moyenne </a:t>
            </a:r>
            <a:r>
              <a:rPr lang="fr-FR" altLang="fr-FR" sz="1800">
                <a:cs typeface="Times New Roman" panose="02020603050405020304" pitchFamily="18" charset="0"/>
              </a:rPr>
              <a:t>(Nombre de voix / Nombre de sièges obtenus ajouté d’un siège supplémentaire) </a:t>
            </a:r>
            <a:endParaRPr lang="fr-FR" altLang="fr-FR" sz="180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1316A35D-AFCA-4946-8D0D-FF13C71ADBF4}"/>
              </a:ext>
            </a:extLst>
          </p:cNvPr>
          <p:cNvGraphicFramePr>
            <a:graphicFrameLocks noGrp="1"/>
          </p:cNvGraphicFramePr>
          <p:nvPr/>
        </p:nvGraphicFramePr>
        <p:xfrm>
          <a:off x="2486025" y="3186113"/>
          <a:ext cx="7410450" cy="273556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533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5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1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7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68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500" dirty="0">
                          <a:solidFill>
                            <a:schemeClr val="tx1"/>
                          </a:solidFill>
                          <a:effectLst/>
                        </a:rPr>
                        <a:t>Suffrages exprimés</a:t>
                      </a:r>
                      <a:endParaRPr lang="fr-FR" sz="2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500" b="1" dirty="0">
                          <a:solidFill>
                            <a:schemeClr val="tx1"/>
                          </a:solidFill>
                          <a:effectLst/>
                        </a:rPr>
                        <a:t>200 000</a:t>
                      </a:r>
                      <a:endParaRPr lang="fr-FR" sz="25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chemeClr val="tx1"/>
                          </a:solidFill>
                          <a:effectLst/>
                        </a:rPr>
                        <a:t>Attribution directe des sièges (1)</a:t>
                      </a:r>
                      <a:endParaRPr lang="fr-FR" sz="1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solidFill>
                            <a:schemeClr val="tx1"/>
                          </a:solidFill>
                          <a:effectLst/>
                        </a:rPr>
                        <a:t>Plus fort reste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(2)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CA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chemeClr val="tx1"/>
                          </a:solidFill>
                          <a:effectLst/>
                        </a:rPr>
                        <a:t>Plus forte moyenne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0" dirty="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fr-FR" sz="14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EC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chemeClr val="tx1"/>
                          </a:solidFill>
                          <a:effectLst/>
                        </a:rPr>
                        <a:t>Liste A </a:t>
                      </a:r>
                      <a:endParaRPr lang="fr-FR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</a:rPr>
                        <a:t> 72 000</a:t>
                      </a:r>
                      <a:endParaRPr lang="fr-FR" sz="1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1</a:t>
                      </a:r>
                      <a:endParaRPr lang="fr-FR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</a:rPr>
                        <a:t>2</a:t>
                      </a:r>
                      <a:endParaRPr lang="fr-FR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</a:rPr>
                        <a:t>3</a:t>
                      </a:r>
                      <a:endParaRPr lang="fr-FR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chemeClr val="tx1"/>
                          </a:solidFill>
                          <a:effectLst/>
                        </a:rPr>
                        <a:t>Liste B</a:t>
                      </a:r>
                      <a:endParaRPr lang="fr-FR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</a:rPr>
                        <a:t> 48 000</a:t>
                      </a:r>
                      <a:endParaRPr lang="fr-FR" sz="1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1</a:t>
                      </a:r>
                      <a:endParaRPr lang="fr-FR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</a:rPr>
                        <a:t>1</a:t>
                      </a:r>
                      <a:endParaRPr lang="fr-FR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</a:rPr>
                        <a:t>1</a:t>
                      </a:r>
                      <a:endParaRPr lang="fr-FR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chemeClr val="tx1"/>
                          </a:solidFill>
                          <a:effectLst/>
                        </a:rPr>
                        <a:t>Liste C</a:t>
                      </a:r>
                      <a:endParaRPr lang="fr-FR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</a:rPr>
                        <a:t> 36 000</a:t>
                      </a:r>
                      <a:endParaRPr lang="fr-FR" sz="1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0</a:t>
                      </a:r>
                      <a:endParaRPr lang="fr-FR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</a:rPr>
                        <a:t>1</a:t>
                      </a:r>
                      <a:endParaRPr lang="fr-FR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</a:rPr>
                        <a:t>1</a:t>
                      </a:r>
                      <a:endParaRPr lang="fr-FR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chemeClr val="tx1"/>
                          </a:solidFill>
                          <a:effectLst/>
                        </a:rPr>
                        <a:t>Liste D</a:t>
                      </a:r>
                      <a:endParaRPr lang="fr-FR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</a:rPr>
                        <a:t> 28 000</a:t>
                      </a:r>
                      <a:endParaRPr lang="fr-FR" sz="1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0</a:t>
                      </a:r>
                      <a:endParaRPr lang="fr-FR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</a:rPr>
                        <a:t>1 </a:t>
                      </a:r>
                      <a:endParaRPr lang="fr-FR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</a:rPr>
                        <a:t>0</a:t>
                      </a:r>
                      <a:endParaRPr lang="fr-FR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b="1" dirty="0">
                          <a:solidFill>
                            <a:schemeClr val="tx1"/>
                          </a:solidFill>
                          <a:effectLst/>
                        </a:rPr>
                        <a:t>Liste E</a:t>
                      </a:r>
                      <a:endParaRPr lang="fr-FR" sz="1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900" b="1" dirty="0">
                          <a:effectLst/>
                        </a:rPr>
                        <a:t> 16 000</a:t>
                      </a:r>
                      <a:endParaRPr lang="fr-FR" sz="19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900" dirty="0">
                          <a:effectLst/>
                        </a:rPr>
                        <a:t>0</a:t>
                      </a:r>
                      <a:endParaRPr lang="fr-FR" sz="19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</a:rPr>
                        <a:t>0</a:t>
                      </a:r>
                      <a:endParaRPr lang="fr-FR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700" dirty="0">
                          <a:effectLst/>
                        </a:rPr>
                        <a:t>0</a:t>
                      </a:r>
                      <a:endParaRPr lang="fr-FR" sz="1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97477A06-9FDB-4FDD-9379-1819077AF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oneTexte 1">
            <a:extLst>
              <a:ext uri="{FF2B5EF4-FFF2-40B4-BE49-F238E27FC236}">
                <a16:creationId xmlns:a16="http://schemas.microsoft.com/office/drawing/2014/main" id="{7B930C19-FB7C-4025-97A0-1EC6C54E1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888" y="166688"/>
            <a:ext cx="7658100" cy="461962"/>
          </a:xfrm>
          <a:prstGeom prst="rect">
            <a:avLst/>
          </a:prstGeom>
          <a:solidFill>
            <a:srgbClr val="05B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Qu’est-ce qu’un syndicat 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1484BC-15A6-4C13-B8A4-42408A7E0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655638"/>
            <a:ext cx="10693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C'est une association qui défend des intérêts de ses adhérents. Il s'agit le plus souvent d'intérêts professionnels.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1E08C-1D74-46A1-9DF2-9381A78A5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1449388"/>
            <a:ext cx="9944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/>
              <a:t>Les plus connus sont les syndicats de salariés. Il existe aussi des syndicats de professions indépendantes. Connaissez-vous ces sigles 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64ACC5-3A3D-4C24-A26B-30A592BE8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2487613"/>
            <a:ext cx="7747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1E47323-42B7-4233-A10B-594D98655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193925"/>
            <a:ext cx="14097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210B20A-DDE6-434A-AF87-24B87C6BB2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2252663"/>
            <a:ext cx="105568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CFA38F0-B81D-45B7-8FFC-93CD38A2E5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2373313"/>
            <a:ext cx="121285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EBA9438-9B40-4424-AEFD-2209A8CE7F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97113"/>
            <a:ext cx="138271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8A19C99-A89A-4E6C-95FA-2557A3C1FA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63" y="2411413"/>
            <a:ext cx="13160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RÃ©sultat de recherche d'images pour &quot;fnsea&quot;">
            <a:extLst>
              <a:ext uri="{FF2B5EF4-FFF2-40B4-BE49-F238E27FC236}">
                <a16:creationId xmlns:a16="http://schemas.microsoft.com/office/drawing/2014/main" id="{F24D6890-02CD-4058-8E72-3CCEC3957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725" y="2233613"/>
            <a:ext cx="1262063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D869D8C-3574-4B22-B087-380C21A9B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6346825"/>
            <a:ext cx="899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b="1"/>
              <a:t>Ils siègent au conseil économique et social et environnemental.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66829E-3C97-4317-BFE8-ACD4ED154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3652838"/>
            <a:ext cx="652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b="1"/>
              <a:t> Ils assistent le salarié en cas de conflit avec l'employeur</a:t>
            </a:r>
            <a:r>
              <a:rPr lang="fr-FR" altLang="fr-FR" sz="1800">
                <a:latin typeface="Times New Roman" panose="02020603050405020304" pitchFamily="18" charset="0"/>
              </a:rPr>
              <a:t>.</a:t>
            </a:r>
            <a:endParaRPr lang="fr-FR" altLang="fr-FR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C760F2-0E31-416B-B106-72DA269A4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4435475"/>
            <a:ext cx="54054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b="1"/>
              <a:t> Ils siègent dans les conseils de prud'hommes.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C069F-D6EE-4D47-88E8-70AE07D7E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050" y="4060825"/>
            <a:ext cx="82105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b="1"/>
              <a:t>Ils diffusent des informations professionnelles par la presse syndicale.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B28F1C-B89A-4F9D-954E-9CC49A55A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4806950"/>
            <a:ext cx="10633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b="1"/>
              <a:t>Les syndicats traduisent en points de négociation des revendications d'un groupe professionnel</a:t>
            </a:r>
            <a:r>
              <a:rPr lang="fr-FR" altLang="fr-FR" sz="2000">
                <a:latin typeface="Times New Roman" panose="02020603050405020304" pitchFamily="18" charset="0"/>
              </a:rPr>
              <a:t>.</a:t>
            </a:r>
            <a:endParaRPr lang="fr-FR" altLang="fr-FR" sz="2000">
              <a:latin typeface="Tahoma" panose="020B060403050404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7B9662-428E-4A7E-9A17-796EC0E4E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5224463"/>
            <a:ext cx="8658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b="1"/>
              <a:t>Les syndicats ont pour fonction d'organiser les mouvements collectifs.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E3D14A-5D95-4B48-9D5A-ADDFD11C1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5943600"/>
            <a:ext cx="7832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b="1">
                <a:cs typeface="Calibri" panose="020F0502020204030204" pitchFamily="34" charset="0"/>
              </a:rPr>
              <a:t>Ils participent à la gestion paritaire des caisses de sécurité sociale.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23F2EFA-052E-4B4B-AF37-8FF2412B6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425" y="5551488"/>
            <a:ext cx="10233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000" b="1"/>
              <a:t>Ils sont les interlocuteurs du Gouvernement en cas de réforme concernant les travailleurs.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36EF30-C150-428F-B9B5-89C703AA0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 1">
            <a:extLst>
              <a:ext uri="{FF2B5EF4-FFF2-40B4-BE49-F238E27FC236}">
                <a16:creationId xmlns:a16="http://schemas.microsoft.com/office/drawing/2014/main" id="{B02C15A4-6D2C-4525-BF49-8C24B5987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19" y="998538"/>
            <a:ext cx="410209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ZoneTexte 3">
            <a:extLst>
              <a:ext uri="{FF2B5EF4-FFF2-40B4-BE49-F238E27FC236}">
                <a16:creationId xmlns:a16="http://schemas.microsoft.com/office/drawing/2014/main" id="{2C03095A-B3C2-4C7B-8EBC-085800668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228600"/>
            <a:ext cx="9893300" cy="769938"/>
          </a:xfrm>
          <a:prstGeom prst="rect">
            <a:avLst/>
          </a:prstGeom>
          <a:solidFill>
            <a:srgbClr val="05B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 dirty="0"/>
              <a:t>Comprendre la Presse </a:t>
            </a:r>
            <a:r>
              <a:rPr lang="fr-FR" altLang="fr-FR" sz="2000" b="1" dirty="0"/>
              <a:t>: les unes au lendemain du premier tour de la Présidentielle du24/04/2017. Exemple n°1 :</a:t>
            </a:r>
          </a:p>
        </p:txBody>
      </p:sp>
      <p:sp>
        <p:nvSpPr>
          <p:cNvPr id="5" name="Légende encadrée 2 4">
            <a:extLst>
              <a:ext uri="{FF2B5EF4-FFF2-40B4-BE49-F238E27FC236}">
                <a16:creationId xmlns:a16="http://schemas.microsoft.com/office/drawing/2014/main" id="{5C3B6537-FB75-4044-B6D3-A4ABCF9A61F9}"/>
              </a:ext>
            </a:extLst>
          </p:cNvPr>
          <p:cNvSpPr/>
          <p:nvPr/>
        </p:nvSpPr>
        <p:spPr>
          <a:xfrm>
            <a:off x="8661400" y="3484563"/>
            <a:ext cx="2209800" cy="727075"/>
          </a:xfrm>
          <a:prstGeom prst="borderCallout2">
            <a:avLst>
              <a:gd name="adj1" fmla="val 18750"/>
              <a:gd name="adj2" fmla="val -8333"/>
              <a:gd name="adj3" fmla="val 40946"/>
              <a:gd name="adj4" fmla="val -18425"/>
              <a:gd name="adj5" fmla="val 43290"/>
              <a:gd name="adj6" fmla="val -9265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Expliquez le choix des caractères ? </a:t>
            </a:r>
          </a:p>
        </p:txBody>
      </p:sp>
      <p:sp>
        <p:nvSpPr>
          <p:cNvPr id="6" name="Légende encadrée 2 5">
            <a:extLst>
              <a:ext uri="{FF2B5EF4-FFF2-40B4-BE49-F238E27FC236}">
                <a16:creationId xmlns:a16="http://schemas.microsoft.com/office/drawing/2014/main" id="{86C63B3D-2DAE-490D-B0F7-07080500D9D3}"/>
              </a:ext>
            </a:extLst>
          </p:cNvPr>
          <p:cNvSpPr/>
          <p:nvPr/>
        </p:nvSpPr>
        <p:spPr>
          <a:xfrm>
            <a:off x="401637" y="4034632"/>
            <a:ext cx="2209800" cy="1008062"/>
          </a:xfrm>
          <a:prstGeom prst="borderCallout2">
            <a:avLst>
              <a:gd name="adj1" fmla="val 67633"/>
              <a:gd name="adj2" fmla="val 96265"/>
              <a:gd name="adj3" fmla="val 40385"/>
              <a:gd name="adj4" fmla="val 118932"/>
              <a:gd name="adj5" fmla="val 73247"/>
              <a:gd name="adj6" fmla="val 17870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Comment Le Figaro considère-t-il les évènements ?</a:t>
            </a:r>
          </a:p>
        </p:txBody>
      </p:sp>
      <p:sp>
        <p:nvSpPr>
          <p:cNvPr id="7" name="Légende encadrée 2 6">
            <a:extLst>
              <a:ext uri="{FF2B5EF4-FFF2-40B4-BE49-F238E27FC236}">
                <a16:creationId xmlns:a16="http://schemas.microsoft.com/office/drawing/2014/main" id="{958F6E8B-58A4-48BF-AFFB-AA9AE63CF495}"/>
              </a:ext>
            </a:extLst>
          </p:cNvPr>
          <p:cNvSpPr/>
          <p:nvPr/>
        </p:nvSpPr>
        <p:spPr>
          <a:xfrm>
            <a:off x="520699" y="1061244"/>
            <a:ext cx="2300288" cy="1423988"/>
          </a:xfrm>
          <a:prstGeom prst="borderCallout2">
            <a:avLst>
              <a:gd name="adj1" fmla="val 46173"/>
              <a:gd name="adj2" fmla="val 99860"/>
              <a:gd name="adj3" fmla="val 84870"/>
              <a:gd name="adj4" fmla="val 109602"/>
              <a:gd name="adj5" fmla="val 219975"/>
              <a:gd name="adj6" fmla="val 14030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Qui présentent les deux photographies ?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Pourquoi leur format est-il réduit ?</a:t>
            </a:r>
          </a:p>
        </p:txBody>
      </p:sp>
      <p:sp>
        <p:nvSpPr>
          <p:cNvPr id="8" name="Légende encadrée 2 7">
            <a:extLst>
              <a:ext uri="{FF2B5EF4-FFF2-40B4-BE49-F238E27FC236}">
                <a16:creationId xmlns:a16="http://schemas.microsoft.com/office/drawing/2014/main" id="{5FB0EE92-DC6E-442A-A0A8-5B5079914F7C}"/>
              </a:ext>
            </a:extLst>
          </p:cNvPr>
          <p:cNvSpPr/>
          <p:nvPr/>
        </p:nvSpPr>
        <p:spPr>
          <a:xfrm>
            <a:off x="8521700" y="2335213"/>
            <a:ext cx="2762250" cy="622300"/>
          </a:xfrm>
          <a:prstGeom prst="borderCallout2">
            <a:avLst>
              <a:gd name="adj1" fmla="val 36779"/>
              <a:gd name="adj2" fmla="val -526"/>
              <a:gd name="adj3" fmla="val 117468"/>
              <a:gd name="adj4" fmla="val -13252"/>
              <a:gd name="adj5" fmla="val 229300"/>
              <a:gd name="adj6" fmla="val -11276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Sur quoi insiste le titre ?</a:t>
            </a:r>
          </a:p>
        </p:txBody>
      </p:sp>
      <p:sp>
        <p:nvSpPr>
          <p:cNvPr id="9" name="Légende encadrée 2 8">
            <a:extLst>
              <a:ext uri="{FF2B5EF4-FFF2-40B4-BE49-F238E27FC236}">
                <a16:creationId xmlns:a16="http://schemas.microsoft.com/office/drawing/2014/main" id="{043365CF-4570-4FB0-9BBE-D34E21D850EA}"/>
              </a:ext>
            </a:extLst>
          </p:cNvPr>
          <p:cNvSpPr/>
          <p:nvPr/>
        </p:nvSpPr>
        <p:spPr>
          <a:xfrm>
            <a:off x="8515350" y="5419848"/>
            <a:ext cx="2768600" cy="730250"/>
          </a:xfrm>
          <a:prstGeom prst="borderCallout2">
            <a:avLst>
              <a:gd name="adj1" fmla="val 44836"/>
              <a:gd name="adj2" fmla="val 2012"/>
              <a:gd name="adj3" fmla="val 46164"/>
              <a:gd name="adj4" fmla="val -17839"/>
              <a:gd name="adj5" fmla="val 1341"/>
              <a:gd name="adj6" fmla="val -4866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Qui sont les lecteurs probables du Figaro ?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CB11B7-B227-4FD8-8988-8A1E2B77C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60675"/>
            <a:ext cx="2476500" cy="9223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Les deux battus du premier tour ont le droit à une photo d’identité.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8C126B2-1D5F-4462-BA7B-F598B09B4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5332413"/>
            <a:ext cx="2476500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Le titre exprime la déception des (é)lecteurs de droite.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1B8473-E48D-4782-999A-ACFDD78EA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2995613"/>
            <a:ext cx="2476500" cy="3683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La défaite de la droite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F89730C-4418-4D03-BEB5-7135FA867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600" y="4341813"/>
            <a:ext cx="3644900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La taille des caractères correspond à l’importance que le journal accorde à la défaite de la droite.</a:t>
            </a:r>
          </a:p>
        </p:txBody>
      </p:sp>
      <p:sp>
        <p:nvSpPr>
          <p:cNvPr id="15" name="Légende encadrée 2 14">
            <a:extLst>
              <a:ext uri="{FF2B5EF4-FFF2-40B4-BE49-F238E27FC236}">
                <a16:creationId xmlns:a16="http://schemas.microsoft.com/office/drawing/2014/main" id="{FA5671B1-3D3B-4452-9828-CD4576B42DD8}"/>
              </a:ext>
            </a:extLst>
          </p:cNvPr>
          <p:cNvSpPr/>
          <p:nvPr/>
        </p:nvSpPr>
        <p:spPr>
          <a:xfrm>
            <a:off x="8185150" y="949325"/>
            <a:ext cx="3238500" cy="622300"/>
          </a:xfrm>
          <a:prstGeom prst="borderCallout2">
            <a:avLst>
              <a:gd name="adj1" fmla="val 18750"/>
              <a:gd name="adj2" fmla="val -8333"/>
              <a:gd name="adj3" fmla="val 117468"/>
              <a:gd name="adj4" fmla="val -13252"/>
              <a:gd name="adj5" fmla="val 212966"/>
              <a:gd name="adj6" fmla="val -1081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Comment sont présentés les deux qualifiés du second tour ?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FAEE0D3-C009-40C4-9878-99BCF882B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1622425"/>
            <a:ext cx="36957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De manière parfaitement symétrique comme si le choix était équivalent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64B6F2B-AA10-40E8-AC68-50A4550FD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6343650"/>
            <a:ext cx="3251200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Des lecteurs à revenus élevés.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BF438D6-12F4-40D1-AF5D-345AB734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">
            <a:extLst>
              <a:ext uri="{FF2B5EF4-FFF2-40B4-BE49-F238E27FC236}">
                <a16:creationId xmlns:a16="http://schemas.microsoft.com/office/drawing/2014/main" id="{FF262BC6-6444-4E27-B130-0077699C9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125538"/>
            <a:ext cx="4297363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ZoneTexte 3">
            <a:extLst>
              <a:ext uri="{FF2B5EF4-FFF2-40B4-BE49-F238E27FC236}">
                <a16:creationId xmlns:a16="http://schemas.microsoft.com/office/drawing/2014/main" id="{9865B666-48D1-4E94-AA86-58823AA33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228600"/>
            <a:ext cx="9893300" cy="769938"/>
          </a:xfrm>
          <a:prstGeom prst="rect">
            <a:avLst/>
          </a:prstGeom>
          <a:solidFill>
            <a:srgbClr val="05B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Comprendre la Presse </a:t>
            </a:r>
            <a:r>
              <a:rPr lang="fr-FR" altLang="fr-FR" sz="2000" b="1"/>
              <a:t>: les unes au lendemain du premier tour de la Présidentielle du 24/04/2017. Exemple n°2 :</a:t>
            </a:r>
          </a:p>
        </p:txBody>
      </p:sp>
      <p:sp>
        <p:nvSpPr>
          <p:cNvPr id="6" name="Légende encadrée 2 5">
            <a:extLst>
              <a:ext uri="{FF2B5EF4-FFF2-40B4-BE49-F238E27FC236}">
                <a16:creationId xmlns:a16="http://schemas.microsoft.com/office/drawing/2014/main" id="{80930815-9F41-4C75-9B53-D3FC6B630FC6}"/>
              </a:ext>
            </a:extLst>
          </p:cNvPr>
          <p:cNvSpPr/>
          <p:nvPr/>
        </p:nvSpPr>
        <p:spPr>
          <a:xfrm>
            <a:off x="8661400" y="4421188"/>
            <a:ext cx="2209800" cy="730250"/>
          </a:xfrm>
          <a:prstGeom prst="borderCallout2">
            <a:avLst>
              <a:gd name="adj1" fmla="val 18750"/>
              <a:gd name="adj2" fmla="val -8333"/>
              <a:gd name="adj3" fmla="val 44425"/>
              <a:gd name="adj4" fmla="val -36241"/>
              <a:gd name="adj5" fmla="val 116257"/>
              <a:gd name="adj6" fmla="val -12655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Sur quoi insiste le titre ? </a:t>
            </a:r>
          </a:p>
        </p:txBody>
      </p:sp>
      <p:sp>
        <p:nvSpPr>
          <p:cNvPr id="7" name="Légende encadrée 2 6">
            <a:extLst>
              <a:ext uri="{FF2B5EF4-FFF2-40B4-BE49-F238E27FC236}">
                <a16:creationId xmlns:a16="http://schemas.microsoft.com/office/drawing/2014/main" id="{96DD5479-6EE8-4E7F-A5D1-B14EF2D73176}"/>
              </a:ext>
            </a:extLst>
          </p:cNvPr>
          <p:cNvSpPr/>
          <p:nvPr/>
        </p:nvSpPr>
        <p:spPr>
          <a:xfrm>
            <a:off x="195263" y="3559175"/>
            <a:ext cx="2903537" cy="1257300"/>
          </a:xfrm>
          <a:prstGeom prst="borderCallout2">
            <a:avLst>
              <a:gd name="adj1" fmla="val 56703"/>
              <a:gd name="adj2" fmla="val 102587"/>
              <a:gd name="adj3" fmla="val 61404"/>
              <a:gd name="adj4" fmla="val 106862"/>
              <a:gd name="adj5" fmla="val 188082"/>
              <a:gd name="adj6" fmla="val 14554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Comparez la manière dont sont évoqués les autres candidats sur cette page avec la présentation d’E. Macron.</a:t>
            </a:r>
          </a:p>
        </p:txBody>
      </p:sp>
      <p:sp>
        <p:nvSpPr>
          <p:cNvPr id="8" name="Légende encadrée 2 7">
            <a:extLst>
              <a:ext uri="{FF2B5EF4-FFF2-40B4-BE49-F238E27FC236}">
                <a16:creationId xmlns:a16="http://schemas.microsoft.com/office/drawing/2014/main" id="{4B749718-CE90-4151-8D0F-28C51EAA81E0}"/>
              </a:ext>
            </a:extLst>
          </p:cNvPr>
          <p:cNvSpPr/>
          <p:nvPr/>
        </p:nvSpPr>
        <p:spPr>
          <a:xfrm>
            <a:off x="9064869" y="1706562"/>
            <a:ext cx="2279162" cy="928688"/>
          </a:xfrm>
          <a:prstGeom prst="borderCallout2">
            <a:avLst>
              <a:gd name="adj1" fmla="val 18750"/>
              <a:gd name="adj2" fmla="val -8333"/>
              <a:gd name="adj3" fmla="val 44425"/>
              <a:gd name="adj4" fmla="val -36241"/>
              <a:gd name="adj5" fmla="val 116257"/>
              <a:gd name="adj6" fmla="val -12655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Quelle est la place du lecteur par rapport à la photographie ?</a:t>
            </a:r>
          </a:p>
        </p:txBody>
      </p:sp>
      <p:sp>
        <p:nvSpPr>
          <p:cNvPr id="9" name="Légende encadrée 2 8">
            <a:extLst>
              <a:ext uri="{FF2B5EF4-FFF2-40B4-BE49-F238E27FC236}">
                <a16:creationId xmlns:a16="http://schemas.microsoft.com/office/drawing/2014/main" id="{3818C418-D561-429A-BA6C-51E810D60031}"/>
              </a:ext>
            </a:extLst>
          </p:cNvPr>
          <p:cNvSpPr/>
          <p:nvPr/>
        </p:nvSpPr>
        <p:spPr>
          <a:xfrm>
            <a:off x="512763" y="1298575"/>
            <a:ext cx="2209800" cy="1125538"/>
          </a:xfrm>
          <a:prstGeom prst="borderCallout2">
            <a:avLst>
              <a:gd name="adj1" fmla="val 56703"/>
              <a:gd name="adj2" fmla="val 102587"/>
              <a:gd name="adj3" fmla="val 61404"/>
              <a:gd name="adj4" fmla="val 106862"/>
              <a:gd name="adj5" fmla="val 95858"/>
              <a:gd name="adj6" fmla="val 21827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 Quelle est la posture d’E. Macron sur cette photo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B019F0A-509B-4994-AF2C-6A861CE8A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38" y="2497138"/>
            <a:ext cx="2671762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Il salue avec courtoisie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Comme s’il disait « me voilà ».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5F4F0D-D5EB-442F-8E3A-FF56E8EC0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1200" y="2959100"/>
            <a:ext cx="30861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/>
              <a:t>Le lecteur est à la hauteur du candidat comme s’il faisait partie du public venu accueillir le Président.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295A21-071B-470C-8319-28470EFDB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1200" y="5257800"/>
            <a:ext cx="3086100" cy="92233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 En faisant allusion au parti « en Marche » le titre suggère que les jeux sont presque faits.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B664B69-66AB-496F-BAE3-66692E4A7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4919663"/>
            <a:ext cx="3386137" cy="14763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/>
              <a:t> Le sous-titre mentionne les battus du premier tour. La concurrente est évoquée par son patronyme ainsi que l’appel à faire barrage à son parti.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9181849-0725-4A4E-8676-57FC86BB4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oneTexte 1">
            <a:extLst>
              <a:ext uri="{FF2B5EF4-FFF2-40B4-BE49-F238E27FC236}">
                <a16:creationId xmlns:a16="http://schemas.microsoft.com/office/drawing/2014/main" id="{871CBEAF-E7D7-420D-A73F-7C7DB501A2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4500" y="90488"/>
            <a:ext cx="781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 Qu’avez-vous retenu?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7E28D97-B82F-4480-AA2F-36872F2052BB}"/>
              </a:ext>
            </a:extLst>
          </p:cNvPr>
          <p:cNvGraphicFramePr>
            <a:graphicFrameLocks noGrp="1"/>
          </p:cNvGraphicFramePr>
          <p:nvPr/>
        </p:nvGraphicFramePr>
        <p:xfrm>
          <a:off x="254000" y="552406"/>
          <a:ext cx="11645899" cy="6390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11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627">
                <a:tc>
                  <a:txBody>
                    <a:bodyPr/>
                    <a:lstStyle/>
                    <a:p>
                      <a:r>
                        <a:rPr lang="fr-FR" sz="2400" dirty="0"/>
                        <a:t>Propositions</a:t>
                      </a:r>
                      <a:r>
                        <a:rPr lang="fr-FR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Vrai ou</a:t>
                      </a:r>
                      <a:r>
                        <a:rPr lang="fr-FR" baseline="0" dirty="0"/>
                        <a:t> faux </a:t>
                      </a:r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/>
                        <a:t>Justification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547">
                <a:tc>
                  <a:txBody>
                    <a:bodyPr/>
                    <a:lstStyle/>
                    <a:p>
                      <a:r>
                        <a:rPr lang="fr-FR" b="1" dirty="0"/>
                        <a:t>La</a:t>
                      </a:r>
                      <a:r>
                        <a:rPr lang="fr-FR" b="1" baseline="0" dirty="0"/>
                        <a:t> définition de l’</a:t>
                      </a:r>
                      <a:r>
                        <a:rPr lang="fr-FR" b="1" dirty="0"/>
                        <a:t>É</a:t>
                      </a:r>
                      <a:r>
                        <a:rPr lang="fr-FR" b="1" baseline="0" dirty="0"/>
                        <a:t>tat de Max Weber signifie que l’on peut se passer de l’</a:t>
                      </a:r>
                      <a:r>
                        <a:rPr lang="fr-FR" b="1" dirty="0"/>
                        <a:t>É</a:t>
                      </a:r>
                      <a:r>
                        <a:rPr lang="fr-FR" b="1" baseline="0" dirty="0"/>
                        <a:t>tat.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Faux</a:t>
                      </a:r>
                      <a:r>
                        <a:rPr lang="fr-FR" b="1" baseline="0" dirty="0"/>
                        <a:t> </a:t>
                      </a:r>
                      <a:endParaRPr lang="fr-FR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 Si l’</a:t>
                      </a:r>
                      <a:r>
                        <a:rPr lang="fr-FR" b="0" dirty="0"/>
                        <a:t>É</a:t>
                      </a:r>
                      <a:r>
                        <a:rPr lang="fr-FR" dirty="0"/>
                        <a:t>tat détient un monopole</a:t>
                      </a:r>
                      <a:r>
                        <a:rPr lang="fr-FR" baseline="0" dirty="0"/>
                        <a:t> de la violence légitime cela permet d’éviter la guerre civile. 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995">
                <a:tc>
                  <a:txBody>
                    <a:bodyPr/>
                    <a:lstStyle/>
                    <a:p>
                      <a:r>
                        <a:rPr lang="fr-FR" b="1" dirty="0"/>
                        <a:t>Une Nation est toujours définie par</a:t>
                      </a:r>
                      <a:r>
                        <a:rPr lang="fr-FR" b="1" baseline="0" dirty="0"/>
                        <a:t> la langue et des frontières naturelles.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/>
                        <a:t>Faux</a:t>
                      </a:r>
                    </a:p>
                    <a:p>
                      <a:endParaRPr lang="fr-FR" b="1" dirty="0"/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La Belgique, la Suisse et d’autres sont plurilingues… Les frontières bougent et certaines ont été tracées</a:t>
                      </a:r>
                      <a:r>
                        <a:rPr lang="fr-FR" baseline="0" dirty="0"/>
                        <a:t> à la règle !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097">
                <a:tc>
                  <a:txBody>
                    <a:bodyPr/>
                    <a:lstStyle/>
                    <a:p>
                      <a:r>
                        <a:rPr lang="fr-FR" b="1" dirty="0"/>
                        <a:t>La V</a:t>
                      </a:r>
                      <a:r>
                        <a:rPr lang="fr-FR" b="1" baseline="30000" dirty="0"/>
                        <a:t>e</a:t>
                      </a:r>
                      <a:r>
                        <a:rPr lang="fr-FR" b="1" dirty="0"/>
                        <a:t> République équilibre mal les pouvoirs.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Vrai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L’Assemblée nationale a peu de pouvoirs</a:t>
                      </a:r>
                      <a:r>
                        <a:rPr lang="fr-FR" baseline="0" dirty="0"/>
                        <a:t> en réalité par apport à l’exécutif.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9025">
                <a:tc>
                  <a:txBody>
                    <a:bodyPr/>
                    <a:lstStyle/>
                    <a:p>
                      <a:r>
                        <a:rPr lang="fr-FR" b="1" dirty="0"/>
                        <a:t>Le Président</a:t>
                      </a:r>
                      <a:r>
                        <a:rPr lang="fr-FR" b="1" baseline="0" dirty="0"/>
                        <a:t> de la République française a plus de pouvoirs constitutionnels que le Président </a:t>
                      </a:r>
                      <a:r>
                        <a:rPr lang="fr-FR" b="1" baseline="0"/>
                        <a:t>des </a:t>
                      </a:r>
                      <a:r>
                        <a:rPr lang="fr-FR" b="1"/>
                        <a:t>É</a:t>
                      </a:r>
                      <a:r>
                        <a:rPr lang="fr-FR" b="1" baseline="0"/>
                        <a:t>tats-Unis.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Vrai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Il peut dissoudre l’Assemblée si elle est hostile, pas le Président américain.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097">
                <a:tc>
                  <a:txBody>
                    <a:bodyPr/>
                    <a:lstStyle/>
                    <a:p>
                      <a:r>
                        <a:rPr lang="fr-FR" b="1" dirty="0"/>
                        <a:t>La proportionnelle est plus juste que le scrutin majoritaire.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Vrai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Chaque formation est représentée en principe</a:t>
                      </a:r>
                      <a:r>
                        <a:rPr lang="fr-FR" baseline="0" dirty="0"/>
                        <a:t> mais cette solution crée de l’instabilité.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627">
                <a:tc>
                  <a:txBody>
                    <a:bodyPr/>
                    <a:lstStyle/>
                    <a:p>
                      <a:r>
                        <a:rPr lang="fr-FR" b="1" dirty="0"/>
                        <a:t>Les partis</a:t>
                      </a:r>
                      <a:r>
                        <a:rPr lang="fr-FR" b="1" baseline="0" dirty="0"/>
                        <a:t> politiques ne sont plus très utiles.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Faux 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Essayons</a:t>
                      </a:r>
                      <a:r>
                        <a:rPr lang="fr-FR" baseline="0" dirty="0"/>
                        <a:t> un régime avec un parti unique !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8097">
                <a:tc>
                  <a:txBody>
                    <a:bodyPr/>
                    <a:lstStyle/>
                    <a:p>
                      <a:r>
                        <a:rPr lang="fr-FR" b="1" dirty="0"/>
                        <a:t>Les syndicats</a:t>
                      </a:r>
                      <a:r>
                        <a:rPr lang="fr-FR" b="1" baseline="0" dirty="0"/>
                        <a:t> n’ont plus d’utilité.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Faux</a:t>
                      </a:r>
                    </a:p>
                  </a:txBody>
                  <a:tcP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baseline="0" dirty="0"/>
                        <a:t> Ils sont affaiblis, mais ils continuent d’assurer des fonctions essentielles.</a:t>
                      </a:r>
                      <a:endParaRPr lang="fr-F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8097">
                <a:tc>
                  <a:txBody>
                    <a:bodyPr/>
                    <a:lstStyle/>
                    <a:p>
                      <a:r>
                        <a:rPr lang="fr-FR" b="1" dirty="0"/>
                        <a:t>La presse ne</a:t>
                      </a:r>
                      <a:r>
                        <a:rPr lang="fr-FR" b="1" baseline="0" dirty="0"/>
                        <a:t> doit pas prendre position.</a:t>
                      </a:r>
                      <a:endParaRPr lang="fr-F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Faux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Elle reflète l’opinion de ses lecteurs et elle sert</a:t>
                      </a:r>
                      <a:r>
                        <a:rPr lang="fr-FR" baseline="0" dirty="0"/>
                        <a:t> de haut-parleur à</a:t>
                      </a:r>
                      <a:r>
                        <a:rPr lang="fr-FR" dirty="0"/>
                        <a:t> des arguments dans le débat démocratique.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9C20266-B839-4FDD-9489-93F8B775E5EF}"/>
              </a:ext>
            </a:extLst>
          </p:cNvPr>
          <p:cNvSpPr/>
          <p:nvPr/>
        </p:nvSpPr>
        <p:spPr>
          <a:xfrm>
            <a:off x="4508500" y="1211263"/>
            <a:ext cx="1054100" cy="719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76EE82-48C8-442E-B684-F8B3B212B5F4}"/>
              </a:ext>
            </a:extLst>
          </p:cNvPr>
          <p:cNvSpPr/>
          <p:nvPr/>
        </p:nvSpPr>
        <p:spPr>
          <a:xfrm>
            <a:off x="4508500" y="1930400"/>
            <a:ext cx="10541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D5D57B-F087-4359-A7B3-50A7DB7D19C5}"/>
              </a:ext>
            </a:extLst>
          </p:cNvPr>
          <p:cNvSpPr/>
          <p:nvPr/>
        </p:nvSpPr>
        <p:spPr>
          <a:xfrm>
            <a:off x="4508500" y="2768600"/>
            <a:ext cx="1054100" cy="642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0D3690-6909-497A-BFF6-5D97063F64AD}"/>
              </a:ext>
            </a:extLst>
          </p:cNvPr>
          <p:cNvSpPr/>
          <p:nvPr/>
        </p:nvSpPr>
        <p:spPr>
          <a:xfrm>
            <a:off x="4508500" y="3411538"/>
            <a:ext cx="1054100" cy="9572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736D12-E3FF-47FF-97CE-AF660CE842A5}"/>
              </a:ext>
            </a:extLst>
          </p:cNvPr>
          <p:cNvSpPr/>
          <p:nvPr/>
        </p:nvSpPr>
        <p:spPr>
          <a:xfrm>
            <a:off x="4508500" y="4381500"/>
            <a:ext cx="1054100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DF8736-3CE6-4175-9EDC-313C48397607}"/>
              </a:ext>
            </a:extLst>
          </p:cNvPr>
          <p:cNvSpPr/>
          <p:nvPr/>
        </p:nvSpPr>
        <p:spPr>
          <a:xfrm>
            <a:off x="4508500" y="4965700"/>
            <a:ext cx="1054100" cy="5969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E7F899-F33F-44C7-A265-1233D0EEDB81}"/>
              </a:ext>
            </a:extLst>
          </p:cNvPr>
          <p:cNvSpPr/>
          <p:nvPr/>
        </p:nvSpPr>
        <p:spPr>
          <a:xfrm>
            <a:off x="4508500" y="6219825"/>
            <a:ext cx="1054100" cy="6905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09C61-150D-47F9-B627-C839592C3317}"/>
              </a:ext>
            </a:extLst>
          </p:cNvPr>
          <p:cNvSpPr/>
          <p:nvPr/>
        </p:nvSpPr>
        <p:spPr>
          <a:xfrm>
            <a:off x="4508500" y="5581650"/>
            <a:ext cx="1054100" cy="638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93333E-5831-442E-9BBC-D955A812B0E1}"/>
              </a:ext>
            </a:extLst>
          </p:cNvPr>
          <p:cNvSpPr/>
          <p:nvPr/>
        </p:nvSpPr>
        <p:spPr>
          <a:xfrm>
            <a:off x="5638800" y="2767013"/>
            <a:ext cx="6165850" cy="6445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42B272-46F1-4896-A0E2-76236421DFB4}"/>
              </a:ext>
            </a:extLst>
          </p:cNvPr>
          <p:cNvSpPr/>
          <p:nvPr/>
        </p:nvSpPr>
        <p:spPr>
          <a:xfrm>
            <a:off x="5676900" y="1227505"/>
            <a:ext cx="6146800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CF6D62-BC00-4C9B-933F-8D303922F994}"/>
              </a:ext>
            </a:extLst>
          </p:cNvPr>
          <p:cNvSpPr/>
          <p:nvPr/>
        </p:nvSpPr>
        <p:spPr>
          <a:xfrm>
            <a:off x="5638800" y="1930400"/>
            <a:ext cx="61849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EEBCE7-0EBD-4F36-90BC-7CDBB47FCC95}"/>
              </a:ext>
            </a:extLst>
          </p:cNvPr>
          <p:cNvSpPr/>
          <p:nvPr/>
        </p:nvSpPr>
        <p:spPr>
          <a:xfrm>
            <a:off x="5600700" y="2824163"/>
            <a:ext cx="6223000" cy="587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848CA6C-F1E0-4FB8-9478-A3106067A4CB}"/>
              </a:ext>
            </a:extLst>
          </p:cNvPr>
          <p:cNvSpPr/>
          <p:nvPr/>
        </p:nvSpPr>
        <p:spPr>
          <a:xfrm>
            <a:off x="5562600" y="4968142"/>
            <a:ext cx="6223000" cy="6778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CE7731-381A-41CA-8631-4177EEE8D98E}"/>
              </a:ext>
            </a:extLst>
          </p:cNvPr>
          <p:cNvSpPr/>
          <p:nvPr/>
        </p:nvSpPr>
        <p:spPr>
          <a:xfrm>
            <a:off x="5600700" y="4367946"/>
            <a:ext cx="6223000" cy="6175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E1BF19-D7DD-4390-8731-020347AAA378}"/>
              </a:ext>
            </a:extLst>
          </p:cNvPr>
          <p:cNvSpPr/>
          <p:nvPr/>
        </p:nvSpPr>
        <p:spPr>
          <a:xfrm>
            <a:off x="5562600" y="5581650"/>
            <a:ext cx="6223000" cy="781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C308266-7A81-472D-8E00-85AB47BCBC8F}"/>
              </a:ext>
            </a:extLst>
          </p:cNvPr>
          <p:cNvSpPr/>
          <p:nvPr/>
        </p:nvSpPr>
        <p:spPr>
          <a:xfrm>
            <a:off x="5572125" y="6266716"/>
            <a:ext cx="6299200" cy="6365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B744C2C-878A-4D9B-9196-B3A941648403}"/>
              </a:ext>
            </a:extLst>
          </p:cNvPr>
          <p:cNvSpPr/>
          <p:nvPr/>
        </p:nvSpPr>
        <p:spPr>
          <a:xfrm>
            <a:off x="5619750" y="3454356"/>
            <a:ext cx="61849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2DF9B5-13A3-47DE-8B04-7C1586FA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© SES 2de, Delagrave, 2019.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7B0AF65-42FF-4F07-A97B-52A171174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083" y="3474490"/>
            <a:ext cx="5525477" cy="306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ZoneTexte 4">
            <a:extLst>
              <a:ext uri="{FF2B5EF4-FFF2-40B4-BE49-F238E27FC236}">
                <a16:creationId xmlns:a16="http://schemas.microsoft.com/office/drawing/2014/main" id="{4DF97112-A576-40CE-9B6C-7EA786BF2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319088"/>
            <a:ext cx="2524125" cy="40005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/>
              <a:t>Qu’est-ce que l’État?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60746A9-43A6-4DB9-A8D3-D9EB09A53788}"/>
              </a:ext>
            </a:extLst>
          </p:cNvPr>
          <p:cNvSpPr txBox="1"/>
          <p:nvPr/>
        </p:nvSpPr>
        <p:spPr>
          <a:xfrm>
            <a:off x="346075" y="1028700"/>
            <a:ext cx="9426575" cy="6461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FF0000"/>
                </a:solidFill>
                <a:latin typeface="+mn-lt"/>
                <a:cs typeface="+mn-cs"/>
              </a:rPr>
              <a:t>Un groupe d’hommes </a:t>
            </a:r>
            <a:r>
              <a:rPr lang="fr-FR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+mn-cs"/>
              </a:rPr>
              <a:t>: </a:t>
            </a:r>
            <a:r>
              <a:rPr lang="fr-FR" b="1" dirty="0">
                <a:latin typeface="+mn-lt"/>
                <a:cs typeface="+mn-cs"/>
              </a:rPr>
              <a:t>l’État s’est construit à partir de rivalités entre groupes désireux d’étendre leur territoire.</a:t>
            </a:r>
            <a:endParaRPr lang="fr-FR" b="1" dirty="0">
              <a:solidFill>
                <a:schemeClr val="accent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4B476B-DC39-44AB-8D53-7E4924D1804B}"/>
              </a:ext>
            </a:extLst>
          </p:cNvPr>
          <p:cNvSpPr/>
          <p:nvPr/>
        </p:nvSpPr>
        <p:spPr>
          <a:xfrm>
            <a:off x="346075" y="1731963"/>
            <a:ext cx="9426575" cy="3683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rgbClr val="FF0000"/>
                </a:solidFill>
                <a:latin typeface="+mn-lt"/>
                <a:cs typeface="+mn-cs"/>
              </a:rPr>
              <a:t>qui revendique avec succès pour lui-même : </a:t>
            </a:r>
            <a:r>
              <a:rPr lang="fr-FR" b="1" dirty="0">
                <a:latin typeface="+mn-lt"/>
                <a:cs typeface="+mn-cs"/>
              </a:rPr>
              <a:t>l’un d’entre eux finit par vaincre ses adversaires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1FD20F-8C12-4BCC-85F9-8CB785079148}"/>
              </a:ext>
            </a:extLst>
          </p:cNvPr>
          <p:cNvSpPr/>
          <p:nvPr/>
        </p:nvSpPr>
        <p:spPr>
          <a:xfrm>
            <a:off x="346075" y="2117725"/>
            <a:ext cx="9426575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+mn-lt"/>
                <a:cs typeface="+mn-cs"/>
              </a:rPr>
              <a:t>le monopole de la violence : L’ État est constitué quand il est le seul à prélever les impôts qui permettent de payer des gendarmes et des militaires </a:t>
            </a:r>
            <a:endParaRPr lang="fr-FR" dirty="0">
              <a:latin typeface="+mn-lt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C18843-3DF2-4F84-A3F5-513338D18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2832100"/>
            <a:ext cx="9426575" cy="36988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00"/>
                </a:solidFill>
              </a:rPr>
              <a:t>Légitime </a:t>
            </a:r>
            <a:r>
              <a:rPr lang="fr-FR" altLang="fr-FR" sz="1800" b="1"/>
              <a:t>: ce monopole est reconnu par la société ce qui dispense d’avoir recours à la violence </a:t>
            </a:r>
            <a:endParaRPr lang="fr-FR" altLang="fr-FR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8ABCF4-D049-4006-8B23-F5BA20C46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3200" y="166688"/>
            <a:ext cx="650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/>
              <a:t>« </a:t>
            </a:r>
            <a:r>
              <a:rPr lang="fr-FR" altLang="fr-FR" sz="2000" b="1"/>
              <a:t>Un groupe d’hommes </a:t>
            </a:r>
            <a:r>
              <a:rPr lang="fr-FR" altLang="fr-FR" sz="2000"/>
              <a:t>qui revendique </a:t>
            </a:r>
            <a:r>
              <a:rPr lang="fr-FR" altLang="fr-FR" sz="2000" b="1"/>
              <a:t>avec succès </a:t>
            </a:r>
            <a:r>
              <a:rPr lang="fr-FR" altLang="fr-FR" sz="2000"/>
              <a:t>pour lui-même le </a:t>
            </a:r>
            <a:r>
              <a:rPr lang="fr-FR" altLang="fr-FR" sz="2000" b="1"/>
              <a:t>monopole de la violence légitime.</a:t>
            </a:r>
            <a:r>
              <a:rPr lang="fr-FR" altLang="fr-FR" sz="2000"/>
              <a:t> » Max Weber 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08E7C4B-8456-4CDD-A630-ED3AB7483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1">
            <a:extLst>
              <a:ext uri="{FF2B5EF4-FFF2-40B4-BE49-F238E27FC236}">
                <a16:creationId xmlns:a16="http://schemas.microsoft.com/office/drawing/2014/main" id="{493CF74C-C96D-4CA3-A645-7168D9AF6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2975" y="300038"/>
            <a:ext cx="3678238" cy="58420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3200"/>
              <a:t> </a:t>
            </a:r>
            <a:r>
              <a:rPr lang="fr-FR" altLang="fr-FR" sz="2000" b="1"/>
              <a:t>Deux conceptions de la Nation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E58C493-0616-4351-AE9F-D5B3CF3D1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3" y="3860800"/>
            <a:ext cx="1982787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B988816-94AA-47C6-B894-4FDEC9CF7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0" y="3940175"/>
            <a:ext cx="2090738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entagone 6">
            <a:extLst>
              <a:ext uri="{FF2B5EF4-FFF2-40B4-BE49-F238E27FC236}">
                <a16:creationId xmlns:a16="http://schemas.microsoft.com/office/drawing/2014/main" id="{053ED979-07D1-4645-B94F-65FFE47EBBE5}"/>
              </a:ext>
            </a:extLst>
          </p:cNvPr>
          <p:cNvSpPr/>
          <p:nvPr/>
        </p:nvSpPr>
        <p:spPr>
          <a:xfrm flipH="1">
            <a:off x="2769452" y="3661722"/>
            <a:ext cx="3204251" cy="311199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                  Une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        conception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       allemande dite     « objective ».                             Quels critères ?                              - </a:t>
            </a:r>
            <a:r>
              <a:rPr lang="fr-FR" dirty="0">
                <a:solidFill>
                  <a:schemeClr val="tx1"/>
                </a:solidFill>
              </a:rPr>
              <a:t>des frontières                                     naturelles,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- l’ethnie,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- la langue,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   - la religion,             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         - la culture.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" name="Pentagone 7">
            <a:extLst>
              <a:ext uri="{FF2B5EF4-FFF2-40B4-BE49-F238E27FC236}">
                <a16:creationId xmlns:a16="http://schemas.microsoft.com/office/drawing/2014/main" id="{66393099-8685-4A69-8BE1-339CF3FB0566}"/>
              </a:ext>
            </a:extLst>
          </p:cNvPr>
          <p:cNvSpPr/>
          <p:nvPr/>
        </p:nvSpPr>
        <p:spPr>
          <a:xfrm>
            <a:off x="6218298" y="3658661"/>
            <a:ext cx="3181349" cy="31119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Une conception - dite française - fondée la Nation sur un critère subjectif.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« Un Plébiscite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de tous les jours 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737FF3-5A60-4D8D-8823-3EDD99D2E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213" y="1144588"/>
            <a:ext cx="429577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Comic Sans MS;Lucida Sans"/>
              </a:rPr>
              <a:t>« Avoir des gloires communes dans le passé, une volonté commune dans le présent ; avoir fait de grandes choses ensemble, vouloir en faire encore, voilà les conditions essentielles pour être un peuple » </a:t>
            </a:r>
            <a:r>
              <a:rPr lang="fr-FR" altLang="fr-FR" sz="1800" b="1" dirty="0">
                <a:latin typeface="Comic Sans MS;Lucida Sans"/>
              </a:rPr>
              <a:t>Ernest Renan, </a:t>
            </a:r>
            <a:r>
              <a:rPr lang="fr-FR" altLang="fr-FR" sz="1800" b="1" i="1" dirty="0">
                <a:latin typeface="Comic Sans MS;Lucida Sans"/>
              </a:rPr>
              <a:t>Discours sur la Nation</a:t>
            </a:r>
            <a:endParaRPr lang="fr-FR" altLang="fr-FR" sz="2000" b="1" i="1" dirty="0">
              <a:latin typeface="Tahoma" panose="020B0604030504040204" pitchFamily="34" charset="0"/>
            </a:endParaRPr>
          </a:p>
        </p:txBody>
      </p:sp>
      <p:sp>
        <p:nvSpPr>
          <p:cNvPr id="5128" name="Rectangle 9">
            <a:extLst>
              <a:ext uri="{FF2B5EF4-FFF2-40B4-BE49-F238E27FC236}">
                <a16:creationId xmlns:a16="http://schemas.microsoft.com/office/drawing/2014/main" id="{8F699C75-05CC-4568-B76C-A9F9E212F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025" y="3702050"/>
            <a:ext cx="335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/>
              <a:t> </a:t>
            </a:r>
            <a:endParaRPr lang="fr-FR" altLang="fr-FR" sz="200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BB337CB-B4D5-45E3-9F33-CFCCBF423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8863" y="3279775"/>
            <a:ext cx="2736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Johann Gottlieb Fichte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       1762-1814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609FD5-3C3F-4891-89D4-862B7A264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2800" y="3325813"/>
            <a:ext cx="3181350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latin typeface="Comic Sans MS;Lucida Sans"/>
              </a:rPr>
              <a:t>Ernest Renan 1823-1892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6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7392AA-FCDA-4E6D-A541-BCB2E11B1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100" y="1077913"/>
            <a:ext cx="5778500" cy="1938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Nation </a:t>
            </a:r>
            <a:r>
              <a:rPr lang="fr-FR" altLang="fr-FR" sz="2400"/>
              <a:t>: communauté humaine installée sur un territoire et unie par des liens objectifs (langue, culture, religion…) ou subjectifs (sentiment d’appartenance, mémoire et desseins communs).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F50D88-8BD5-46EC-9301-18D08FCA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AC5930-EED1-48EE-99F3-57641317A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1030288"/>
            <a:ext cx="2047875" cy="40005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État de droit</a:t>
            </a:r>
            <a:endParaRPr lang="fr-FR" altLang="fr-FR" sz="2000">
              <a:latin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25F8C3-3034-4179-B938-3EBE2A27319B}"/>
              </a:ext>
            </a:extLst>
          </p:cNvPr>
          <p:cNvSpPr/>
          <p:nvPr/>
        </p:nvSpPr>
        <p:spPr>
          <a:xfrm>
            <a:off x="8564563" y="4173538"/>
            <a:ext cx="2995612" cy="101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anose="020B0604020202020204" pitchFamily="34" charset="0"/>
                <a:cs typeface="+mn-cs"/>
              </a:rPr>
              <a:t>Pluralisme </a:t>
            </a:r>
            <a:r>
              <a:rPr lang="fr-FR" sz="2000" dirty="0">
                <a:latin typeface="Arial" panose="020B0604020202020204" pitchFamily="34" charset="0"/>
                <a:cs typeface="+mn-cs"/>
              </a:rPr>
              <a:t>(multipartisme, droit de l'opposition garanti)</a:t>
            </a:r>
            <a:endParaRPr lang="fr-FR" sz="2000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DAEFD3-95C2-4099-A097-709A7580B9A4}"/>
              </a:ext>
            </a:extLst>
          </p:cNvPr>
          <p:cNvSpPr/>
          <p:nvPr/>
        </p:nvSpPr>
        <p:spPr>
          <a:xfrm>
            <a:off x="96838" y="2009775"/>
            <a:ext cx="2286000" cy="7064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anose="020B0604020202020204" pitchFamily="34" charset="0"/>
                <a:cs typeface="+mn-cs"/>
              </a:rPr>
              <a:t>Souveraineté du peuple</a:t>
            </a:r>
            <a:endParaRPr lang="fr-FR" sz="2000" b="1" dirty="0">
              <a:latin typeface="Tahoma" panose="020B0604030504040204" pitchFamily="34" charset="0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CF8B83-CAF8-426F-8D66-55CF752AA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8" y="5024438"/>
            <a:ext cx="2076450" cy="70802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  </a:t>
            </a:r>
            <a:r>
              <a:rPr lang="fr-FR" altLang="fr-FR" sz="2000" b="1"/>
              <a:t>É</a:t>
            </a:r>
            <a:r>
              <a:rPr lang="fr-FR" altLang="fr-FR" sz="2000" b="1">
                <a:latin typeface="Arial" panose="020B0604020202020204" pitchFamily="34" charset="0"/>
              </a:rPr>
              <a:t>galité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 devant le droit </a:t>
            </a:r>
            <a:endParaRPr lang="fr-FR" altLang="fr-FR" sz="2000" b="1">
              <a:latin typeface="Tahoma" panose="020B0604030504040204" pitchFamily="34" charset="0"/>
            </a:endParaRP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E04D2EBD-0737-47E5-B8DF-CC7C09C68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569913"/>
            <a:ext cx="1951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 </a:t>
            </a:r>
            <a:endParaRPr lang="fr-FR" altLang="fr-FR" sz="2000">
              <a:latin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6E3C12-ECCB-45B0-ACEC-F725BE415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" y="3263900"/>
            <a:ext cx="2252663" cy="10160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 Élections régulières et libres</a:t>
            </a:r>
            <a:endParaRPr lang="fr-FR" altLang="fr-FR" sz="2000" b="1">
              <a:latin typeface="Tahoma" panose="020B060403050404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7FEA6E-B1F5-45E8-A7EE-062155A0F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0113" y="1030288"/>
            <a:ext cx="3397250" cy="12938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Séparation des pouvoirs </a:t>
            </a:r>
            <a:r>
              <a:rPr lang="fr-FR" altLang="fr-FR" sz="2000">
                <a:latin typeface="Arial" panose="020B0604020202020204" pitchFamily="34" charset="0"/>
              </a:rPr>
              <a:t>(faculté de </a:t>
            </a:r>
            <a:r>
              <a:rPr lang="fr-FR" altLang="fr-FR" sz="2000">
                <a:latin typeface="Tahoma" panose="020B0604030504040204" pitchFamily="34" charset="0"/>
              </a:rPr>
              <a:t>statuer et d'empêcher)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latin typeface="Arial" panose="020B0604020202020204" pitchFamily="34" charset="0"/>
              </a:rPr>
              <a:t> </a:t>
            </a:r>
            <a:endParaRPr lang="fr-FR" altLang="fr-FR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6A986C-EA49-4728-AD51-03A62E3B18BA}"/>
              </a:ext>
            </a:extLst>
          </p:cNvPr>
          <p:cNvSpPr/>
          <p:nvPr/>
        </p:nvSpPr>
        <p:spPr>
          <a:xfrm>
            <a:off x="3140930" y="5759450"/>
            <a:ext cx="1919287" cy="4000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anose="020B0604020202020204" pitchFamily="34" charset="0"/>
                <a:cs typeface="+mn-cs"/>
              </a:rPr>
              <a:t>Presse libre</a:t>
            </a:r>
            <a:r>
              <a:rPr lang="fr-FR" sz="2000" dirty="0">
                <a:latin typeface="Arial" panose="020B0604020202020204" pitchFamily="34" charset="0"/>
                <a:cs typeface="+mn-cs"/>
              </a:rPr>
              <a:t> </a:t>
            </a:r>
            <a:endParaRPr lang="fr-FR" sz="2000" dirty="0">
              <a:latin typeface="+mn-lt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11FA61-1B21-4D52-B2A5-7E6B92067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353" y="5654675"/>
            <a:ext cx="2320925" cy="708025"/>
          </a:xfrm>
          <a:prstGeom prst="rect">
            <a:avLst/>
          </a:prstGeom>
          <a:solidFill>
            <a:srgbClr val="F84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Arial" panose="020B0604020202020204" pitchFamily="34" charset="0"/>
              </a:rPr>
              <a:t>Lutte contre la corruption</a:t>
            </a:r>
            <a:endParaRPr lang="fr-FR" altLang="fr-FR" sz="2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791E448-050C-4BBC-956A-4C4EE931BDB1}"/>
              </a:ext>
            </a:extLst>
          </p:cNvPr>
          <p:cNvSpPr txBox="1"/>
          <p:nvPr/>
        </p:nvSpPr>
        <p:spPr>
          <a:xfrm>
            <a:off x="2714625" y="261938"/>
            <a:ext cx="6753225" cy="4603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bg1"/>
                </a:solidFill>
                <a:latin typeface="+mn-lt"/>
                <a:cs typeface="+mn-cs"/>
              </a:rPr>
              <a:t>Les principes fondamentaux de la démocratie</a:t>
            </a:r>
          </a:p>
        </p:txBody>
      </p:sp>
      <p:pic>
        <p:nvPicPr>
          <p:cNvPr id="1026" name="Picture 2" descr="RÃ©sultat de recherche d'images pour &quot;dÃ©claration des droits de l'Homme&quot;">
            <a:extLst>
              <a:ext uri="{FF2B5EF4-FFF2-40B4-BE49-F238E27FC236}">
                <a16:creationId xmlns:a16="http://schemas.microsoft.com/office/drawing/2014/main" id="{FC00BD74-296F-4632-B4ED-D07596BDE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990600"/>
            <a:ext cx="52593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D3FCD46-FC70-4044-9A7A-64741F891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4563" y="2660650"/>
            <a:ext cx="2370137" cy="101600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Arial" panose="020B0604020202020204" pitchFamily="34" charset="0"/>
              </a:rPr>
              <a:t>Respect des libertés fondamentales </a:t>
            </a:r>
            <a:endParaRPr lang="fr-FR" altLang="fr-FR" sz="2000">
              <a:latin typeface="Tahoma" panose="020B0604030504040204" pitchFamily="34" charset="0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20945E8B-FCB6-4DD2-BD57-B96BAF747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 de texte 2">
            <a:extLst>
              <a:ext uri="{FF2B5EF4-FFF2-40B4-BE49-F238E27FC236}">
                <a16:creationId xmlns:a16="http://schemas.microsoft.com/office/drawing/2014/main" id="{C84CD262-A998-48C7-8F7F-DE776B4D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" y="842963"/>
            <a:ext cx="10299700" cy="1219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fr-FR" altLang="fr-FR" sz="200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altLang="fr-FR" sz="2000" b="1">
                <a:ea typeface="Times New Roman" panose="02020603050405020304" pitchFamily="18" charset="0"/>
                <a:cs typeface="Calibri" panose="020F0502020204030204" pitchFamily="34" charset="0"/>
              </a:rPr>
              <a:t>La Constitution </a:t>
            </a:r>
            <a:r>
              <a:rPr lang="fr-FR" altLang="fr-FR" sz="2000">
                <a:ea typeface="Times New Roman" panose="02020603050405020304" pitchFamily="18" charset="0"/>
                <a:cs typeface="Calibri" panose="020F0502020204030204" pitchFamily="34" charset="0"/>
              </a:rPr>
              <a:t>sert à garantir à chacun le respect de ses droits  ainsi qu’à définir les différents organes de l’État et leurs missions selon le principe de la séparation des pouvoirs. Ainsi, l’</a:t>
            </a:r>
            <a:r>
              <a:rPr lang="fr-FR" altLang="fr-FR" sz="2000">
                <a:ea typeface="Times New Roman" panose="02020603050405020304" pitchFamily="18" charset="0"/>
              </a:rPr>
              <a:t>État est soumis à la loi ce qui définit un </a:t>
            </a:r>
            <a:r>
              <a:rPr lang="fr-FR" altLang="fr-FR" sz="2000" b="1">
                <a:ea typeface="Times New Roman" panose="02020603050405020304" pitchFamily="18" charset="0"/>
              </a:rPr>
              <a:t>État de droit.</a:t>
            </a:r>
          </a:p>
        </p:txBody>
      </p:sp>
      <p:pic>
        <p:nvPicPr>
          <p:cNvPr id="7171" name="Image 2" descr="Pyramide des normes.png">
            <a:extLst>
              <a:ext uri="{FF2B5EF4-FFF2-40B4-BE49-F238E27FC236}">
                <a16:creationId xmlns:a16="http://schemas.microsoft.com/office/drawing/2014/main" id="{2FBA3F75-D8C9-4F7D-BD41-6B6883E00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308" y="2143919"/>
            <a:ext cx="5503863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ECE978C-02DF-49C2-A47A-85D07E56C5E0}"/>
              </a:ext>
            </a:extLst>
          </p:cNvPr>
          <p:cNvSpPr txBox="1"/>
          <p:nvPr/>
        </p:nvSpPr>
        <p:spPr>
          <a:xfrm>
            <a:off x="546100" y="203200"/>
            <a:ext cx="10134600" cy="4619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bg1"/>
                </a:solidFill>
                <a:latin typeface="+mn-lt"/>
                <a:cs typeface="+mn-cs"/>
              </a:rPr>
              <a:t>La loi fondamentale : la Constitution</a:t>
            </a:r>
            <a:endParaRPr lang="fr-FR" sz="2400" b="1" dirty="0">
              <a:latin typeface="+mn-lt"/>
              <a:cs typeface="+mn-cs"/>
            </a:endParaRPr>
          </a:p>
        </p:txBody>
      </p:sp>
      <p:sp>
        <p:nvSpPr>
          <p:cNvPr id="5" name="Zone de texte 229">
            <a:extLst>
              <a:ext uri="{FF2B5EF4-FFF2-40B4-BE49-F238E27FC236}">
                <a16:creationId xmlns:a16="http://schemas.microsoft.com/office/drawing/2014/main" id="{A03362EC-8C13-4FFC-95E4-7A5C5D855797}"/>
              </a:ext>
            </a:extLst>
          </p:cNvPr>
          <p:cNvSpPr txBox="1"/>
          <p:nvPr/>
        </p:nvSpPr>
        <p:spPr>
          <a:xfrm>
            <a:off x="546100" y="2703513"/>
            <a:ext cx="3359150" cy="254793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Le bloc de constitutionnalité comprend :  la Constitution de 1958, le préambule de la Constitution de 1946.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fr-FR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La Déclaration des droits de l’Homme et du Citoyen de 1789.</a:t>
            </a:r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6DE91B97-A924-4485-98D4-077E1C08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avec flèche vers le bas 3">
            <a:extLst>
              <a:ext uri="{FF2B5EF4-FFF2-40B4-BE49-F238E27FC236}">
                <a16:creationId xmlns:a16="http://schemas.microsoft.com/office/drawing/2014/main" id="{98339152-67D2-49F8-8DEE-8B704AF10440}"/>
              </a:ext>
            </a:extLst>
          </p:cNvPr>
          <p:cNvSpPr/>
          <p:nvPr/>
        </p:nvSpPr>
        <p:spPr>
          <a:xfrm>
            <a:off x="4638675" y="730250"/>
            <a:ext cx="2428875" cy="1711325"/>
          </a:xfrm>
          <a:prstGeom prst="downArrowCallout">
            <a:avLst>
              <a:gd name="adj1" fmla="val 25000"/>
              <a:gd name="adj2" fmla="val 12644"/>
              <a:gd name="adj3" fmla="val 25000"/>
              <a:gd name="adj4" fmla="val 64977"/>
            </a:avLst>
          </a:prstGeom>
          <a:solidFill>
            <a:srgbClr val="00B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/>
              <a:t>POUVOIR </a:t>
            </a:r>
            <a:r>
              <a:rPr lang="fr-FR" sz="2400" b="1" dirty="0">
                <a:solidFill>
                  <a:schemeClr val="bg1"/>
                </a:solidFill>
              </a:rPr>
              <a:t>É</a:t>
            </a:r>
            <a:r>
              <a:rPr lang="fr-FR" sz="2400" b="1" dirty="0"/>
              <a:t>XECUTIF</a:t>
            </a:r>
          </a:p>
        </p:txBody>
      </p:sp>
      <p:sp>
        <p:nvSpPr>
          <p:cNvPr id="5" name="Rectangle avec flèche vers le bas 4">
            <a:extLst>
              <a:ext uri="{FF2B5EF4-FFF2-40B4-BE49-F238E27FC236}">
                <a16:creationId xmlns:a16="http://schemas.microsoft.com/office/drawing/2014/main" id="{42500529-1AD0-457D-9090-F0335D5CA8E1}"/>
              </a:ext>
            </a:extLst>
          </p:cNvPr>
          <p:cNvSpPr/>
          <p:nvPr/>
        </p:nvSpPr>
        <p:spPr>
          <a:xfrm>
            <a:off x="1158875" y="688975"/>
            <a:ext cx="2724150" cy="1239838"/>
          </a:xfrm>
          <a:prstGeom prst="downArrowCallout">
            <a:avLst>
              <a:gd name="adj1" fmla="val 25000"/>
              <a:gd name="adj2" fmla="val 13787"/>
              <a:gd name="adj3" fmla="val 25000"/>
              <a:gd name="adj4" fmla="val 64977"/>
            </a:avLst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POUVOIR L</a:t>
            </a:r>
            <a:r>
              <a:rPr lang="fr-FR" b="1" dirty="0">
                <a:solidFill>
                  <a:schemeClr val="bg1"/>
                </a:solidFill>
              </a:rPr>
              <a:t>É</a:t>
            </a:r>
            <a:r>
              <a:rPr lang="fr-FR" b="1" dirty="0"/>
              <a:t>GISLATIF</a:t>
            </a:r>
          </a:p>
        </p:txBody>
      </p:sp>
      <p:sp>
        <p:nvSpPr>
          <p:cNvPr id="6" name="Rectangle avec flèche vers le bas 5">
            <a:extLst>
              <a:ext uri="{FF2B5EF4-FFF2-40B4-BE49-F238E27FC236}">
                <a16:creationId xmlns:a16="http://schemas.microsoft.com/office/drawing/2014/main" id="{84D63ED9-3FB5-4F8F-94BD-20B6A1581865}"/>
              </a:ext>
            </a:extLst>
          </p:cNvPr>
          <p:cNvSpPr/>
          <p:nvPr/>
        </p:nvSpPr>
        <p:spPr>
          <a:xfrm>
            <a:off x="7777163" y="730250"/>
            <a:ext cx="2509837" cy="1350963"/>
          </a:xfrm>
          <a:prstGeom prst="downArrowCallout">
            <a:avLst>
              <a:gd name="adj1" fmla="val 25000"/>
              <a:gd name="adj2" fmla="val 13723"/>
              <a:gd name="adj3" fmla="val 25000"/>
              <a:gd name="adj4" fmla="val 64977"/>
            </a:avLst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POUVOIR JUDICIAIRE</a:t>
            </a:r>
          </a:p>
        </p:txBody>
      </p:sp>
      <p:sp>
        <p:nvSpPr>
          <p:cNvPr id="7" name="Trapèze 6">
            <a:extLst>
              <a:ext uri="{FF2B5EF4-FFF2-40B4-BE49-F238E27FC236}">
                <a16:creationId xmlns:a16="http://schemas.microsoft.com/office/drawing/2014/main" id="{22B14BE7-F636-4B12-9754-9228D40FBB61}"/>
              </a:ext>
            </a:extLst>
          </p:cNvPr>
          <p:cNvSpPr/>
          <p:nvPr/>
        </p:nvSpPr>
        <p:spPr>
          <a:xfrm>
            <a:off x="4992847" y="2565542"/>
            <a:ext cx="2133599" cy="1316129"/>
          </a:xfrm>
          <a:prstGeom prst="trapezoid">
            <a:avLst/>
          </a:prstGeom>
          <a:solidFill>
            <a:srgbClr val="66FF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</a:t>
            </a:r>
            <a:r>
              <a:rPr lang="fr-FR" sz="2000" b="1" dirty="0">
                <a:solidFill>
                  <a:schemeClr val="tx1"/>
                </a:solidFill>
              </a:rPr>
              <a:t>É</a:t>
            </a:r>
            <a:r>
              <a:rPr lang="fr-FR" sz="20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SIDENT DES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chemeClr val="tx1"/>
                </a:solidFill>
              </a:rPr>
              <a:t>É</a:t>
            </a:r>
            <a:r>
              <a:rPr lang="fr-FR" sz="20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TATS-UNIS</a:t>
            </a:r>
          </a:p>
        </p:txBody>
      </p:sp>
      <p:sp>
        <p:nvSpPr>
          <p:cNvPr id="8" name="Organigramme : Préparation 7">
            <a:extLst>
              <a:ext uri="{FF2B5EF4-FFF2-40B4-BE49-F238E27FC236}">
                <a16:creationId xmlns:a16="http://schemas.microsoft.com/office/drawing/2014/main" id="{F1A52158-CBDE-4EDD-B6C8-9AF7CBF565D5}"/>
              </a:ext>
            </a:extLst>
          </p:cNvPr>
          <p:cNvSpPr/>
          <p:nvPr/>
        </p:nvSpPr>
        <p:spPr>
          <a:xfrm>
            <a:off x="9095529" y="2533143"/>
            <a:ext cx="2095486" cy="809489"/>
          </a:xfrm>
          <a:prstGeom prst="flowChartPreparati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COUR SUPRÊME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89CC76-EB32-430D-8C15-EB7EA8662602}"/>
              </a:ext>
            </a:extLst>
          </p:cNvPr>
          <p:cNvSpPr/>
          <p:nvPr/>
        </p:nvSpPr>
        <p:spPr>
          <a:xfrm>
            <a:off x="576699" y="2588565"/>
            <a:ext cx="1737981" cy="1218375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CHAMBRE DES REPR</a:t>
            </a:r>
            <a:r>
              <a:rPr lang="fr-FR" b="1" dirty="0">
                <a:solidFill>
                  <a:schemeClr val="tx1"/>
                </a:solidFill>
              </a:rPr>
              <a:t>É</a:t>
            </a:r>
            <a:r>
              <a:rPr lang="fr-F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SENTANTS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435 membres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58D61D-3ED9-4BE3-9C34-FC01AE7A357B}"/>
              </a:ext>
            </a:extLst>
          </p:cNvPr>
          <p:cNvSpPr/>
          <p:nvPr/>
        </p:nvSpPr>
        <p:spPr>
          <a:xfrm>
            <a:off x="2446735" y="2575795"/>
            <a:ext cx="1534297" cy="117097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</a:t>
            </a:r>
            <a:r>
              <a:rPr lang="fr-FR" b="1" dirty="0">
                <a:solidFill>
                  <a:schemeClr val="tx1"/>
                </a:solidFill>
              </a:rPr>
              <a:t>É</a:t>
            </a:r>
            <a:r>
              <a:rPr lang="fr-F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NAT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2 sénateurs par </a:t>
            </a:r>
            <a:r>
              <a:rPr lang="fr-FR" b="1" dirty="0">
                <a:solidFill>
                  <a:schemeClr val="tx1"/>
                </a:solidFill>
              </a:rPr>
              <a:t>É</a:t>
            </a:r>
            <a:r>
              <a:rPr lang="fr-F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tat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762039-71E8-41AA-8090-34C386DCD5B1}"/>
              </a:ext>
            </a:extLst>
          </p:cNvPr>
          <p:cNvSpPr/>
          <p:nvPr/>
        </p:nvSpPr>
        <p:spPr>
          <a:xfrm>
            <a:off x="7951734" y="3982111"/>
            <a:ext cx="3390898" cy="734250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10 à 20 Secrétaires d’</a:t>
            </a:r>
            <a:r>
              <a:rPr lang="fr-FR" sz="2000" b="1" dirty="0">
                <a:solidFill>
                  <a:schemeClr val="tx1"/>
                </a:solidFill>
              </a:rPr>
              <a:t>É</a:t>
            </a:r>
            <a:r>
              <a:rPr lang="fr-FR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tat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80C9D7-A0F0-458F-9844-C3017DE3C77B}"/>
              </a:ext>
            </a:extLst>
          </p:cNvPr>
          <p:cNvSpPr/>
          <p:nvPr/>
        </p:nvSpPr>
        <p:spPr>
          <a:xfrm>
            <a:off x="952502" y="5888914"/>
            <a:ext cx="9920391" cy="7481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tx1"/>
                </a:solidFill>
              </a:rPr>
              <a:t>É</a:t>
            </a:r>
            <a:r>
              <a:rPr lang="fr-FR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LECTEURS des </a:t>
            </a:r>
            <a:r>
              <a:rPr lang="fr-FR" sz="3600" b="1" dirty="0">
                <a:solidFill>
                  <a:schemeClr val="tx1"/>
                </a:solidFill>
              </a:rPr>
              <a:t>É</a:t>
            </a:r>
            <a:r>
              <a:rPr lang="fr-FR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TATS-UNIS de plus de 18 ans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EE67FD3-520D-4274-9FA5-03383B64C270}"/>
              </a:ext>
            </a:extLst>
          </p:cNvPr>
          <p:cNvSpPr/>
          <p:nvPr/>
        </p:nvSpPr>
        <p:spPr>
          <a:xfrm>
            <a:off x="4408488" y="4546600"/>
            <a:ext cx="3143250" cy="809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solidFill>
                  <a:schemeClr val="tx1"/>
                </a:solidFill>
              </a:rPr>
              <a:t>588 grands électeurs </a:t>
            </a:r>
          </a:p>
        </p:txBody>
      </p:sp>
      <p:cxnSp>
        <p:nvCxnSpPr>
          <p:cNvPr id="21" name="Connecteur en angle 20">
            <a:extLst>
              <a:ext uri="{FF2B5EF4-FFF2-40B4-BE49-F238E27FC236}">
                <a16:creationId xmlns:a16="http://schemas.microsoft.com/office/drawing/2014/main" id="{61E5AD4B-6093-479E-934E-D7AA8EB967D2}"/>
              </a:ext>
            </a:extLst>
          </p:cNvPr>
          <p:cNvCxnSpPr>
            <a:stCxn id="7" idx="3"/>
            <a:endCxn id="14" idx="1"/>
          </p:cNvCxnSpPr>
          <p:nvPr/>
        </p:nvCxnSpPr>
        <p:spPr>
          <a:xfrm>
            <a:off x="6961188" y="3224213"/>
            <a:ext cx="990600" cy="1125537"/>
          </a:xfrm>
          <a:prstGeom prst="bentConnector3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en angle 35">
            <a:extLst>
              <a:ext uri="{FF2B5EF4-FFF2-40B4-BE49-F238E27FC236}">
                <a16:creationId xmlns:a16="http://schemas.microsoft.com/office/drawing/2014/main" id="{6B7DA9FF-AECC-4E8C-812B-1F2648282CF6}"/>
              </a:ext>
            </a:extLst>
          </p:cNvPr>
          <p:cNvCxnSpPr>
            <a:endCxn id="8" idx="1"/>
          </p:cNvCxnSpPr>
          <p:nvPr/>
        </p:nvCxnSpPr>
        <p:spPr>
          <a:xfrm>
            <a:off x="6665913" y="2592388"/>
            <a:ext cx="2428875" cy="346075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en angle 45">
            <a:extLst>
              <a:ext uri="{FF2B5EF4-FFF2-40B4-BE49-F238E27FC236}">
                <a16:creationId xmlns:a16="http://schemas.microsoft.com/office/drawing/2014/main" id="{BC7BDA35-3F3E-4CA0-87D8-D54BD65C06AC}"/>
              </a:ext>
            </a:extLst>
          </p:cNvPr>
          <p:cNvCxnSpPr>
            <a:stCxn id="19" idx="0"/>
          </p:cNvCxnSpPr>
          <p:nvPr/>
        </p:nvCxnSpPr>
        <p:spPr>
          <a:xfrm rot="16200000" flipV="1">
            <a:off x="5662613" y="4229100"/>
            <a:ext cx="628650" cy="6350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ZoneTexte 60">
            <a:extLst>
              <a:ext uri="{FF2B5EF4-FFF2-40B4-BE49-F238E27FC236}">
                <a16:creationId xmlns:a16="http://schemas.microsoft.com/office/drawing/2014/main" id="{B30B0D3C-FD4D-49C9-BD98-D3AC4A3E4E64}"/>
              </a:ext>
            </a:extLst>
          </p:cNvPr>
          <p:cNvSpPr txBox="1"/>
          <p:nvPr/>
        </p:nvSpPr>
        <p:spPr>
          <a:xfrm>
            <a:off x="993775" y="152400"/>
            <a:ext cx="9867900" cy="5222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bg1"/>
                </a:solidFill>
                <a:latin typeface="+mn-lt"/>
                <a:cs typeface="+mn-cs"/>
              </a:rPr>
              <a:t>Le régime présidentiel des États-Unis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CC229DE8-E36E-4015-9EB8-0AC171570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502285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/>
              <a:t>Élisent</a:t>
            </a:r>
            <a:r>
              <a:rPr lang="fr-FR" altLang="fr-FR"/>
              <a:t> 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AA90B75A-E6FB-489D-B0F0-3617E6437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0963" y="5324475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/>
              <a:t>Élisent</a:t>
            </a:r>
            <a:r>
              <a:rPr lang="fr-FR" altLang="fr-FR"/>
              <a:t> 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3A9898B-6D6E-4561-863F-E71FCD843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725" y="3925888"/>
            <a:ext cx="14335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/>
              <a:t>Élisent</a:t>
            </a:r>
            <a:endParaRPr lang="fr-FR" altLang="fr-FR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7A61577F-816F-46D8-B382-B18701DC9BF6}"/>
              </a:ext>
            </a:extLst>
          </p:cNvPr>
          <p:cNvSpPr/>
          <p:nvPr/>
        </p:nvSpPr>
        <p:spPr>
          <a:xfrm>
            <a:off x="42863" y="1928813"/>
            <a:ext cx="4838700" cy="233521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F41486A1-6775-42BC-BA9A-431FCC5D3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7213" y="2136775"/>
            <a:ext cx="1412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CONGRÈS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B96C9EF5-C84F-4930-9449-BDDD56981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25" y="1981200"/>
            <a:ext cx="2085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Nomme à vie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FC0CC9F-344D-4D12-9082-436F5FE18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1738" y="3413125"/>
            <a:ext cx="3078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/>
              <a:t>Nomme et révoque 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86D3BA6D-F0D9-4320-AEBC-FD2179F1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346450"/>
            <a:ext cx="154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Impeachment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4BD5334D-3F4B-4044-BC12-DF6FF2D8E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188" y="2652713"/>
            <a:ext cx="13065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Veto</a:t>
            </a:r>
          </a:p>
        </p:txBody>
      </p:sp>
      <p:sp>
        <p:nvSpPr>
          <p:cNvPr id="83" name="Flèche vers le haut 82">
            <a:extLst>
              <a:ext uri="{FF2B5EF4-FFF2-40B4-BE49-F238E27FC236}">
                <a16:creationId xmlns:a16="http://schemas.microsoft.com/office/drawing/2014/main" id="{641A8733-7C63-4745-B5FB-F00198F7FC34}"/>
              </a:ext>
            </a:extLst>
          </p:cNvPr>
          <p:cNvSpPr/>
          <p:nvPr/>
        </p:nvSpPr>
        <p:spPr>
          <a:xfrm>
            <a:off x="5668963" y="5340350"/>
            <a:ext cx="390525" cy="492125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4" name="Flèche vers le haut 83">
            <a:extLst>
              <a:ext uri="{FF2B5EF4-FFF2-40B4-BE49-F238E27FC236}">
                <a16:creationId xmlns:a16="http://schemas.microsoft.com/office/drawing/2014/main" id="{B2D0ADCF-78CF-4E13-A97F-AD023A33BD4D}"/>
              </a:ext>
            </a:extLst>
          </p:cNvPr>
          <p:cNvSpPr/>
          <p:nvPr/>
        </p:nvSpPr>
        <p:spPr>
          <a:xfrm>
            <a:off x="2278063" y="4264025"/>
            <a:ext cx="390525" cy="160496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95E0405-7FC1-43F8-B23D-85C22C9C9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9" grpId="0" animBg="1"/>
      <p:bldP spid="62" grpId="0"/>
      <p:bldP spid="63" grpId="0"/>
      <p:bldP spid="65" grpId="0"/>
      <p:bldP spid="68" grpId="0" animBg="1"/>
      <p:bldP spid="69" grpId="0"/>
      <p:bldP spid="70" grpId="0"/>
      <p:bldP spid="71" grpId="0"/>
      <p:bldP spid="75" grpId="0"/>
      <p:bldP spid="78" grpId="0"/>
      <p:bldP spid="83" grpId="0" animBg="1"/>
      <p:bldP spid="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BC0CA1D-5352-4CEA-AAC3-CA6B73F1E620}"/>
              </a:ext>
            </a:extLst>
          </p:cNvPr>
          <p:cNvSpPr txBox="1"/>
          <p:nvPr/>
        </p:nvSpPr>
        <p:spPr>
          <a:xfrm>
            <a:off x="609600" y="152400"/>
            <a:ext cx="11087100" cy="5222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bg1"/>
                </a:solidFill>
                <a:latin typeface="+mn-lt"/>
                <a:cs typeface="+mn-cs"/>
              </a:rPr>
              <a:t>Le régime parlementaire de la IV</a:t>
            </a:r>
            <a:r>
              <a:rPr lang="fr-FR" sz="2800" b="1" baseline="30000" dirty="0">
                <a:solidFill>
                  <a:schemeClr val="bg1"/>
                </a:solidFill>
                <a:latin typeface="+mn-lt"/>
                <a:cs typeface="+mn-cs"/>
              </a:rPr>
              <a:t>e</a:t>
            </a:r>
            <a:r>
              <a:rPr lang="fr-FR" sz="2800" b="1" dirty="0">
                <a:solidFill>
                  <a:schemeClr val="bg1"/>
                </a:solidFill>
                <a:latin typeface="+mn-lt"/>
                <a:cs typeface="+mn-cs"/>
              </a:rPr>
              <a:t> République française </a:t>
            </a:r>
          </a:p>
        </p:txBody>
      </p:sp>
      <p:sp>
        <p:nvSpPr>
          <p:cNvPr id="3" name="Trapèze 2">
            <a:extLst>
              <a:ext uri="{FF2B5EF4-FFF2-40B4-BE49-F238E27FC236}">
                <a16:creationId xmlns:a16="http://schemas.microsoft.com/office/drawing/2014/main" id="{3CD79FD4-0494-42EC-86E7-0A265C6531D1}"/>
              </a:ext>
            </a:extLst>
          </p:cNvPr>
          <p:cNvSpPr/>
          <p:nvPr/>
        </p:nvSpPr>
        <p:spPr>
          <a:xfrm>
            <a:off x="4648200" y="861942"/>
            <a:ext cx="2133599" cy="886036"/>
          </a:xfrm>
          <a:prstGeom prst="trapezoid">
            <a:avLst/>
          </a:prstGeom>
          <a:solidFill>
            <a:srgbClr val="66FF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</a:t>
            </a:r>
            <a:r>
              <a:rPr lang="fr-FR" b="1" dirty="0">
                <a:solidFill>
                  <a:schemeClr val="tx1"/>
                </a:solidFill>
              </a:rPr>
              <a:t>É</a:t>
            </a:r>
            <a:r>
              <a:rPr lang="fr-FR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SIDENT DE LA R</a:t>
            </a:r>
            <a:r>
              <a:rPr lang="fr-FR" b="1" dirty="0">
                <a:solidFill>
                  <a:schemeClr val="tx1"/>
                </a:solidFill>
              </a:rPr>
              <a:t>É</a:t>
            </a:r>
            <a:r>
              <a:rPr lang="fr-FR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PUBLIQUE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96E556-0B13-4EC6-8404-86CA9EB840A3}"/>
              </a:ext>
            </a:extLst>
          </p:cNvPr>
          <p:cNvSpPr/>
          <p:nvPr/>
        </p:nvSpPr>
        <p:spPr>
          <a:xfrm>
            <a:off x="2802270" y="2163476"/>
            <a:ext cx="4352460" cy="1002773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CABINET: </a:t>
            </a:r>
            <a:r>
              <a:rPr lang="fr-FR" sz="2800" u="sng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Président du conseil </a:t>
            </a:r>
            <a:r>
              <a:rPr lang="fr-FR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+ Ministres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396853-428B-4D9A-A04F-CE27DB6392AA}"/>
              </a:ext>
            </a:extLst>
          </p:cNvPr>
          <p:cNvSpPr/>
          <p:nvPr/>
        </p:nvSpPr>
        <p:spPr>
          <a:xfrm>
            <a:off x="1114410" y="4208956"/>
            <a:ext cx="2636097" cy="830997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ASSEMBL</a:t>
            </a:r>
            <a:r>
              <a:rPr lang="fr-FR" sz="2400" b="1" dirty="0">
                <a:latin typeface="+mn-lt"/>
                <a:cs typeface="+mn-cs"/>
              </a:rPr>
              <a:t>É</a:t>
            </a: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E NATIONALE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A501D0-6601-4773-BF44-247200D427EA}"/>
              </a:ext>
            </a:extLst>
          </p:cNvPr>
          <p:cNvSpPr/>
          <p:nvPr/>
        </p:nvSpPr>
        <p:spPr>
          <a:xfrm>
            <a:off x="3943420" y="4208955"/>
            <a:ext cx="2609850" cy="830997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CONSEIL DE LA R</a:t>
            </a:r>
            <a:r>
              <a:rPr lang="fr-FR" sz="2400" b="1" dirty="0">
                <a:latin typeface="+mn-lt"/>
                <a:cs typeface="+mn-cs"/>
              </a:rPr>
              <a:t>É</a:t>
            </a: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PUBLIQUE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427DF-2FEC-482B-9A06-46A5698571AC}"/>
              </a:ext>
            </a:extLst>
          </p:cNvPr>
          <p:cNvSpPr/>
          <p:nvPr/>
        </p:nvSpPr>
        <p:spPr>
          <a:xfrm>
            <a:off x="952502" y="5888914"/>
            <a:ext cx="9920391" cy="7481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tx1"/>
                </a:solidFill>
              </a:rPr>
              <a:t>É</a:t>
            </a:r>
            <a:r>
              <a:rPr lang="fr-FR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</a:t>
            </a:r>
            <a:r>
              <a:rPr lang="fr-FR" sz="3600" b="1" dirty="0">
                <a:solidFill>
                  <a:schemeClr val="tx1"/>
                </a:solidFill>
              </a:rPr>
              <a:t>É</a:t>
            </a:r>
            <a:r>
              <a:rPr lang="fr-FR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CTEURS </a:t>
            </a:r>
            <a:r>
              <a:rPr lang="fr-FR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(Introduction du vote des femmes)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116B51-1DC5-4CC0-8625-1F9A593FE939}"/>
              </a:ext>
            </a:extLst>
          </p:cNvPr>
          <p:cNvSpPr/>
          <p:nvPr/>
        </p:nvSpPr>
        <p:spPr>
          <a:xfrm>
            <a:off x="9000922" y="4001590"/>
            <a:ext cx="2789065" cy="533392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fr-FR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CONSEIL </a:t>
            </a:r>
            <a:r>
              <a:rPr lang="fr-FR" sz="2000" b="1" dirty="0">
                <a:solidFill>
                  <a:schemeClr val="tx1"/>
                </a:solidFill>
              </a:rPr>
              <a:t>É</a:t>
            </a:r>
            <a:r>
              <a:rPr lang="fr-FR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CONOMIQUE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BC201F-2D78-45AC-A698-382DABECECCC}"/>
              </a:ext>
            </a:extLst>
          </p:cNvPr>
          <p:cNvSpPr/>
          <p:nvPr/>
        </p:nvSpPr>
        <p:spPr>
          <a:xfrm>
            <a:off x="8043756" y="1305442"/>
            <a:ext cx="3652943" cy="794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fr-FR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CONSEIL DE LA MAGISTRATURE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5215EA-074D-469B-A4F5-8E8ECEBF2EC7}"/>
              </a:ext>
            </a:extLst>
          </p:cNvPr>
          <p:cNvSpPr/>
          <p:nvPr/>
        </p:nvSpPr>
        <p:spPr>
          <a:xfrm>
            <a:off x="8043756" y="2786863"/>
            <a:ext cx="3652943" cy="915233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fr-FR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ASSEMBL</a:t>
            </a:r>
            <a:r>
              <a:rPr lang="fr-FR" sz="2000" b="1" dirty="0">
                <a:solidFill>
                  <a:schemeClr val="tx1"/>
                </a:solidFill>
              </a:rPr>
              <a:t>É</a:t>
            </a:r>
            <a:r>
              <a:rPr lang="fr-FR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E DE L’UNION FRANÇAISE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41BD489-1F0C-456A-93D5-77A0E55D11FE}"/>
              </a:ext>
            </a:extLst>
          </p:cNvPr>
          <p:cNvSpPr/>
          <p:nvPr/>
        </p:nvSpPr>
        <p:spPr>
          <a:xfrm>
            <a:off x="331788" y="3529013"/>
            <a:ext cx="7258050" cy="2041525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CF39F2B-D237-45B4-9761-0E1B99801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3702050"/>
            <a:ext cx="1920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/>
              <a:t> CONGRÈS</a:t>
            </a:r>
          </a:p>
        </p:txBody>
      </p:sp>
      <p:cxnSp>
        <p:nvCxnSpPr>
          <p:cNvPr id="14" name="Connecteur en angle 13">
            <a:extLst>
              <a:ext uri="{FF2B5EF4-FFF2-40B4-BE49-F238E27FC236}">
                <a16:creationId xmlns:a16="http://schemas.microsoft.com/office/drawing/2014/main" id="{9088E800-5597-481E-AF20-8904EAA09E47}"/>
              </a:ext>
            </a:extLst>
          </p:cNvPr>
          <p:cNvCxnSpPr/>
          <p:nvPr/>
        </p:nvCxnSpPr>
        <p:spPr>
          <a:xfrm flipV="1">
            <a:off x="412750" y="1223963"/>
            <a:ext cx="4411663" cy="2973387"/>
          </a:xfrm>
          <a:prstGeom prst="bentConnector3">
            <a:avLst>
              <a:gd name="adj1" fmla="val 784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ngle 14">
            <a:extLst>
              <a:ext uri="{FF2B5EF4-FFF2-40B4-BE49-F238E27FC236}">
                <a16:creationId xmlns:a16="http://schemas.microsoft.com/office/drawing/2014/main" id="{9BD868D9-AEE4-4562-AF71-D71A3D7B9474}"/>
              </a:ext>
            </a:extLst>
          </p:cNvPr>
          <p:cNvCxnSpPr/>
          <p:nvPr/>
        </p:nvCxnSpPr>
        <p:spPr>
          <a:xfrm rot="10800000" flipV="1">
            <a:off x="1114425" y="1636713"/>
            <a:ext cx="3632200" cy="2555875"/>
          </a:xfrm>
          <a:prstGeom prst="bentConnector3">
            <a:avLst>
              <a:gd name="adj1" fmla="val 10034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ngle 23">
            <a:extLst>
              <a:ext uri="{FF2B5EF4-FFF2-40B4-BE49-F238E27FC236}">
                <a16:creationId xmlns:a16="http://schemas.microsoft.com/office/drawing/2014/main" id="{85E01EDB-F84F-4B14-9267-1C92D8F56924}"/>
              </a:ext>
            </a:extLst>
          </p:cNvPr>
          <p:cNvCxnSpPr>
            <a:endCxn id="9" idx="0"/>
          </p:cNvCxnSpPr>
          <p:nvPr/>
        </p:nvCxnSpPr>
        <p:spPr>
          <a:xfrm>
            <a:off x="6581775" y="1009650"/>
            <a:ext cx="3287713" cy="29527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32">
            <a:extLst>
              <a:ext uri="{FF2B5EF4-FFF2-40B4-BE49-F238E27FC236}">
                <a16:creationId xmlns:a16="http://schemas.microsoft.com/office/drawing/2014/main" id="{E45A38C8-604E-4667-B720-14426E03B956}"/>
              </a:ext>
            </a:extLst>
          </p:cNvPr>
          <p:cNvCxnSpPr>
            <a:stCxn id="3" idx="3"/>
            <a:endCxn id="10" idx="1"/>
          </p:cNvCxnSpPr>
          <p:nvPr/>
        </p:nvCxnSpPr>
        <p:spPr>
          <a:xfrm>
            <a:off x="6670675" y="1304925"/>
            <a:ext cx="1373188" cy="1939925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lipse 48">
            <a:extLst>
              <a:ext uri="{FF2B5EF4-FFF2-40B4-BE49-F238E27FC236}">
                <a16:creationId xmlns:a16="http://schemas.microsoft.com/office/drawing/2014/main" id="{6A3FB392-8259-40F4-8C2D-91C3A9B39B0E}"/>
              </a:ext>
            </a:extLst>
          </p:cNvPr>
          <p:cNvSpPr/>
          <p:nvPr/>
        </p:nvSpPr>
        <p:spPr>
          <a:xfrm>
            <a:off x="6943725" y="4689475"/>
            <a:ext cx="2679700" cy="787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Collèges départementaux</a:t>
            </a:r>
          </a:p>
        </p:txBody>
      </p:sp>
      <p:cxnSp>
        <p:nvCxnSpPr>
          <p:cNvPr id="57" name="Connecteur en angle 56">
            <a:extLst>
              <a:ext uri="{FF2B5EF4-FFF2-40B4-BE49-F238E27FC236}">
                <a16:creationId xmlns:a16="http://schemas.microsoft.com/office/drawing/2014/main" id="{3C19D705-5843-491F-BF91-F915A7E5F6A4}"/>
              </a:ext>
            </a:extLst>
          </p:cNvPr>
          <p:cNvCxnSpPr>
            <a:stCxn id="49" idx="1"/>
            <a:endCxn id="6" idx="3"/>
          </p:cNvCxnSpPr>
          <p:nvPr/>
        </p:nvCxnSpPr>
        <p:spPr>
          <a:xfrm rot="16200000" flipV="1">
            <a:off x="6854825" y="4322763"/>
            <a:ext cx="179387" cy="78263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en angle 60">
            <a:extLst>
              <a:ext uri="{FF2B5EF4-FFF2-40B4-BE49-F238E27FC236}">
                <a16:creationId xmlns:a16="http://schemas.microsoft.com/office/drawing/2014/main" id="{A0205DC7-DE58-4AD1-BBC4-AE3133FD0AF5}"/>
              </a:ext>
            </a:extLst>
          </p:cNvPr>
          <p:cNvCxnSpPr/>
          <p:nvPr/>
        </p:nvCxnSpPr>
        <p:spPr>
          <a:xfrm rot="5400000" flipH="1" flipV="1">
            <a:off x="3158332" y="3652044"/>
            <a:ext cx="1020762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eur en angle 73">
            <a:extLst>
              <a:ext uri="{FF2B5EF4-FFF2-40B4-BE49-F238E27FC236}">
                <a16:creationId xmlns:a16="http://schemas.microsoft.com/office/drawing/2014/main" id="{21BD4E58-5124-4499-B885-E192404F128F}"/>
              </a:ext>
            </a:extLst>
          </p:cNvPr>
          <p:cNvCxnSpPr>
            <a:stCxn id="4" idx="1"/>
            <a:endCxn id="5" idx="0"/>
          </p:cNvCxnSpPr>
          <p:nvPr/>
        </p:nvCxnSpPr>
        <p:spPr>
          <a:xfrm rot="10800000" flipV="1">
            <a:off x="2432050" y="2665413"/>
            <a:ext cx="369888" cy="154305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Ellipse 83">
            <a:extLst>
              <a:ext uri="{FF2B5EF4-FFF2-40B4-BE49-F238E27FC236}">
                <a16:creationId xmlns:a16="http://schemas.microsoft.com/office/drawing/2014/main" id="{68126444-7597-438E-85D0-871ABFB4C1C8}"/>
              </a:ext>
            </a:extLst>
          </p:cNvPr>
          <p:cNvSpPr/>
          <p:nvPr/>
        </p:nvSpPr>
        <p:spPr>
          <a:xfrm>
            <a:off x="9623425" y="4887913"/>
            <a:ext cx="2073275" cy="90805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Syndicats et </a:t>
            </a:r>
            <a:r>
              <a:rPr lang="fr-FR" b="1" dirty="0" err="1">
                <a:solidFill>
                  <a:schemeClr val="tx1"/>
                </a:solidFill>
              </a:rPr>
              <a:t>org</a:t>
            </a:r>
            <a:r>
              <a:rPr lang="fr-FR" b="1" dirty="0">
                <a:solidFill>
                  <a:schemeClr val="tx1"/>
                </a:solidFill>
              </a:rPr>
              <a:t>. prof.</a:t>
            </a:r>
          </a:p>
        </p:txBody>
      </p:sp>
      <p:cxnSp>
        <p:nvCxnSpPr>
          <p:cNvPr id="85" name="Connecteur en angle 84">
            <a:extLst>
              <a:ext uri="{FF2B5EF4-FFF2-40B4-BE49-F238E27FC236}">
                <a16:creationId xmlns:a16="http://schemas.microsoft.com/office/drawing/2014/main" id="{7F2F3A3F-78CF-49A9-B841-2961DF3D6FEE}"/>
              </a:ext>
            </a:extLst>
          </p:cNvPr>
          <p:cNvCxnSpPr>
            <a:stCxn id="84" idx="0"/>
          </p:cNvCxnSpPr>
          <p:nvPr/>
        </p:nvCxnSpPr>
        <p:spPr>
          <a:xfrm rot="16200000" flipV="1">
            <a:off x="10528300" y="4756151"/>
            <a:ext cx="263525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>
            <a:extLst>
              <a:ext uri="{FF2B5EF4-FFF2-40B4-BE49-F238E27FC236}">
                <a16:creationId xmlns:a16="http://schemas.microsoft.com/office/drawing/2014/main" id="{CADF34B4-2D8D-43BF-A9A4-424BC53B7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700088"/>
            <a:ext cx="2716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b="1"/>
              <a:t>Elisent </a:t>
            </a:r>
            <a:r>
              <a:rPr lang="fr-FR" altLang="fr-FR" sz="2000" b="1"/>
              <a:t>pour 7 ans </a:t>
            </a:r>
            <a:endParaRPr lang="fr-FR" altLang="fr-FR" sz="2000"/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1C6B86DC-6131-4502-9C4E-CB1170DDC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1650" y="652463"/>
            <a:ext cx="1828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Préside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01B49DD-329E-497F-B8C4-339635332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5363" y="2179638"/>
            <a:ext cx="88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Préside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23C39569-6C6C-466F-A664-F3B019C4B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25" y="2914650"/>
            <a:ext cx="1270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Pose la question de confiance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58283B27-EC98-4B86-9B43-6FF994970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3206750"/>
            <a:ext cx="15589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Vote la motion de censure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8FEA2CD2-DC3C-4B90-9149-82D91EBB4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138" y="1336675"/>
            <a:ext cx="24098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Dissolution sur demande du Président du conseil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755906F2-BAAB-4AE5-8A9B-EC7C132BB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5064125"/>
            <a:ext cx="1990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Rôle consultatif</a:t>
            </a:r>
          </a:p>
        </p:txBody>
      </p:sp>
      <p:sp>
        <p:nvSpPr>
          <p:cNvPr id="111" name="Flèche vers le haut 110">
            <a:extLst>
              <a:ext uri="{FF2B5EF4-FFF2-40B4-BE49-F238E27FC236}">
                <a16:creationId xmlns:a16="http://schemas.microsoft.com/office/drawing/2014/main" id="{55CEDA6E-11E0-4015-97A1-4B0536F3DDEB}"/>
              </a:ext>
            </a:extLst>
          </p:cNvPr>
          <p:cNvSpPr/>
          <p:nvPr/>
        </p:nvSpPr>
        <p:spPr>
          <a:xfrm>
            <a:off x="2054225" y="5064125"/>
            <a:ext cx="415925" cy="79533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12" name="Flèche vers le haut 111">
            <a:extLst>
              <a:ext uri="{FF2B5EF4-FFF2-40B4-BE49-F238E27FC236}">
                <a16:creationId xmlns:a16="http://schemas.microsoft.com/office/drawing/2014/main" id="{37561D94-A80B-47D1-B581-9B396C79F648}"/>
              </a:ext>
            </a:extLst>
          </p:cNvPr>
          <p:cNvSpPr/>
          <p:nvPr/>
        </p:nvSpPr>
        <p:spPr>
          <a:xfrm>
            <a:off x="8043863" y="5461000"/>
            <a:ext cx="415925" cy="46513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13" name="Flèche vers le bas 112">
            <a:extLst>
              <a:ext uri="{FF2B5EF4-FFF2-40B4-BE49-F238E27FC236}">
                <a16:creationId xmlns:a16="http://schemas.microsoft.com/office/drawing/2014/main" id="{D2EDAD49-0E45-49FC-9699-9C1B8DAFEEA2}"/>
              </a:ext>
            </a:extLst>
          </p:cNvPr>
          <p:cNvSpPr/>
          <p:nvPr/>
        </p:nvSpPr>
        <p:spPr>
          <a:xfrm>
            <a:off x="5545138" y="1747838"/>
            <a:ext cx="44450" cy="41592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D97FA3F4-B195-4BCC-9E6A-F1AD3A428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1747838"/>
            <a:ext cx="1250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Désigne</a:t>
            </a:r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08E8DC57-C445-4AF7-9E75-0ECC4DAA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49" grpId="0" animBg="1"/>
      <p:bldP spid="84" grpId="0" animBg="1"/>
      <p:bldP spid="89" grpId="0"/>
      <p:bldP spid="95" grpId="0"/>
      <p:bldP spid="96" grpId="0"/>
      <p:bldP spid="97" grpId="0"/>
      <p:bldP spid="103" grpId="0"/>
      <p:bldP spid="104" grpId="0"/>
      <p:bldP spid="105" grpId="0"/>
      <p:bldP spid="111" grpId="0" animBg="1"/>
      <p:bldP spid="112" grpId="0" animBg="1"/>
      <p:bldP spid="113" grpId="0" animBg="1"/>
      <p:bldP spid="1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AE7CC2E-3D92-4011-9A48-64822F33A6CE}"/>
              </a:ext>
            </a:extLst>
          </p:cNvPr>
          <p:cNvSpPr txBox="1"/>
          <p:nvPr/>
        </p:nvSpPr>
        <p:spPr>
          <a:xfrm>
            <a:off x="514350" y="152400"/>
            <a:ext cx="7600950" cy="52228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bg1"/>
                </a:solidFill>
                <a:latin typeface="+mn-lt"/>
                <a:cs typeface="+mn-cs"/>
              </a:rPr>
              <a:t>Le régime mixte de la V</a:t>
            </a:r>
            <a:r>
              <a:rPr lang="fr-FR" sz="2800" b="1" baseline="30000" dirty="0">
                <a:solidFill>
                  <a:schemeClr val="bg1"/>
                </a:solidFill>
                <a:latin typeface="+mn-lt"/>
                <a:cs typeface="+mn-cs"/>
              </a:rPr>
              <a:t>e</a:t>
            </a:r>
            <a:r>
              <a:rPr lang="fr-FR" sz="2800" b="1" dirty="0">
                <a:solidFill>
                  <a:schemeClr val="bg1"/>
                </a:solidFill>
                <a:latin typeface="+mn-lt"/>
                <a:cs typeface="+mn-cs"/>
              </a:rPr>
              <a:t> République française</a:t>
            </a:r>
          </a:p>
        </p:txBody>
      </p:sp>
      <p:sp>
        <p:nvSpPr>
          <p:cNvPr id="4" name="Trapèze 3">
            <a:extLst>
              <a:ext uri="{FF2B5EF4-FFF2-40B4-BE49-F238E27FC236}">
                <a16:creationId xmlns:a16="http://schemas.microsoft.com/office/drawing/2014/main" id="{0584A216-59E3-44A2-A7EB-1C4D34573578}"/>
              </a:ext>
            </a:extLst>
          </p:cNvPr>
          <p:cNvSpPr/>
          <p:nvPr/>
        </p:nvSpPr>
        <p:spPr>
          <a:xfrm>
            <a:off x="4710587" y="1043579"/>
            <a:ext cx="2190750" cy="1247793"/>
          </a:xfrm>
          <a:prstGeom prst="trapezoid">
            <a:avLst/>
          </a:prstGeom>
          <a:solidFill>
            <a:srgbClr val="66FF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PRÉSIDENT DE LA RÉPUBLIQUE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n w="127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E39D43-C8E4-461F-8CEF-763BF47369C9}"/>
              </a:ext>
            </a:extLst>
          </p:cNvPr>
          <p:cNvSpPr/>
          <p:nvPr/>
        </p:nvSpPr>
        <p:spPr>
          <a:xfrm>
            <a:off x="2388251" y="2953483"/>
            <a:ext cx="4045793" cy="1002773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Gouvernement : Premier Ministre + Ministres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1A989E-D26E-4383-8A46-7637E35AE75F}"/>
              </a:ext>
            </a:extLst>
          </p:cNvPr>
          <p:cNvSpPr/>
          <p:nvPr/>
        </p:nvSpPr>
        <p:spPr>
          <a:xfrm>
            <a:off x="159507" y="4352080"/>
            <a:ext cx="2636097" cy="1200329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ASSEMBL</a:t>
            </a:r>
            <a:r>
              <a:rPr lang="fr-FR" sz="2400" b="1" dirty="0">
                <a:latin typeface="+mn-lt"/>
                <a:cs typeface="+mn-cs"/>
              </a:rPr>
              <a:t>É</a:t>
            </a: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E NATIONALE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vote la Loi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F7C083-4106-4B7D-B9EB-43850ABAC5E6}"/>
              </a:ext>
            </a:extLst>
          </p:cNvPr>
          <p:cNvSpPr/>
          <p:nvPr/>
        </p:nvSpPr>
        <p:spPr>
          <a:xfrm>
            <a:off x="4067505" y="4796500"/>
            <a:ext cx="2609850" cy="461665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S</a:t>
            </a:r>
            <a:r>
              <a:rPr lang="fr-FR" sz="2400" b="1" dirty="0">
                <a:latin typeface="+mn-lt"/>
                <a:cs typeface="+mn-cs"/>
              </a:rPr>
              <a:t>É</a:t>
            </a: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NAT vote la Loi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FF95E6-5B41-4016-A035-48F47DA35AF8}"/>
              </a:ext>
            </a:extLst>
          </p:cNvPr>
          <p:cNvSpPr/>
          <p:nvPr/>
        </p:nvSpPr>
        <p:spPr>
          <a:xfrm>
            <a:off x="7767843" y="2226103"/>
            <a:ext cx="2666898" cy="794750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fr-F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CONSEIL ECONOMIQUE SOCIAL ET ENVIRONNEMENTAL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1964E6-737D-431E-821D-DDE70A57609E}"/>
              </a:ext>
            </a:extLst>
          </p:cNvPr>
          <p:cNvSpPr/>
          <p:nvPr/>
        </p:nvSpPr>
        <p:spPr>
          <a:xfrm>
            <a:off x="523301" y="5899251"/>
            <a:ext cx="11253272" cy="7481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b="1" dirty="0">
                <a:solidFill>
                  <a:schemeClr val="tx1"/>
                </a:solidFill>
              </a:rPr>
              <a:t>É</a:t>
            </a:r>
            <a:r>
              <a:rPr lang="fr-FR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L</a:t>
            </a:r>
            <a:r>
              <a:rPr lang="fr-FR" sz="3600" b="1" dirty="0">
                <a:solidFill>
                  <a:schemeClr val="tx1"/>
                </a:solidFill>
              </a:rPr>
              <a:t>É</a:t>
            </a:r>
            <a:r>
              <a:rPr lang="fr-FR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CTEURS </a:t>
            </a:r>
            <a:r>
              <a:rPr lang="fr-FR" sz="2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(majorité 18 ans )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193BAF4-3FF2-4E67-81F8-92383F3AD3E4}"/>
              </a:ext>
            </a:extLst>
          </p:cNvPr>
          <p:cNvSpPr/>
          <p:nvPr/>
        </p:nvSpPr>
        <p:spPr>
          <a:xfrm>
            <a:off x="7915275" y="3676650"/>
            <a:ext cx="2073275" cy="908050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chemeClr val="tx1"/>
                </a:solidFill>
              </a:rPr>
              <a:t>Syndicats associations et </a:t>
            </a:r>
            <a:r>
              <a:rPr lang="fr-FR" b="1" dirty="0" err="1">
                <a:solidFill>
                  <a:schemeClr val="tx1"/>
                </a:solidFill>
              </a:rPr>
              <a:t>org</a:t>
            </a:r>
            <a:r>
              <a:rPr lang="fr-FR" b="1" dirty="0">
                <a:solidFill>
                  <a:schemeClr val="tx1"/>
                </a:solidFill>
              </a:rPr>
              <a:t>. prof.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2114060-CE59-436E-9079-9E492BAC13C1}"/>
              </a:ext>
            </a:extLst>
          </p:cNvPr>
          <p:cNvSpPr/>
          <p:nvPr/>
        </p:nvSpPr>
        <p:spPr>
          <a:xfrm>
            <a:off x="7075488" y="5191125"/>
            <a:ext cx="2678112" cy="708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</a:rPr>
              <a:t>Collectivités territoriales</a:t>
            </a:r>
          </a:p>
        </p:txBody>
      </p:sp>
      <p:cxnSp>
        <p:nvCxnSpPr>
          <p:cNvPr id="13" name="Connecteur en angle 12">
            <a:extLst>
              <a:ext uri="{FF2B5EF4-FFF2-40B4-BE49-F238E27FC236}">
                <a16:creationId xmlns:a16="http://schemas.microsoft.com/office/drawing/2014/main" id="{FE45B743-A3EC-43E9-AB7B-C759C0E152BA}"/>
              </a:ext>
            </a:extLst>
          </p:cNvPr>
          <p:cNvCxnSpPr>
            <a:stCxn id="4" idx="1"/>
            <a:endCxn id="5" idx="0"/>
          </p:cNvCxnSpPr>
          <p:nvPr/>
        </p:nvCxnSpPr>
        <p:spPr>
          <a:xfrm rot="10800000" flipV="1">
            <a:off x="4411663" y="1666875"/>
            <a:ext cx="455612" cy="128587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ngle 16">
            <a:extLst>
              <a:ext uri="{FF2B5EF4-FFF2-40B4-BE49-F238E27FC236}">
                <a16:creationId xmlns:a16="http://schemas.microsoft.com/office/drawing/2014/main" id="{A38E5CF2-7AE5-468B-A343-CB4EBB3137AC}"/>
              </a:ext>
            </a:extLst>
          </p:cNvPr>
          <p:cNvCxnSpPr/>
          <p:nvPr/>
        </p:nvCxnSpPr>
        <p:spPr>
          <a:xfrm rot="10800000" flipV="1">
            <a:off x="592138" y="1255713"/>
            <a:ext cx="4383087" cy="3068637"/>
          </a:xfrm>
          <a:prstGeom prst="bentConnector3">
            <a:avLst>
              <a:gd name="adj1" fmla="val 10067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21">
            <a:extLst>
              <a:ext uri="{FF2B5EF4-FFF2-40B4-BE49-F238E27FC236}">
                <a16:creationId xmlns:a16="http://schemas.microsoft.com/office/drawing/2014/main" id="{8DEFD9A1-5F84-40E5-BED4-7733DB20DEF9}"/>
              </a:ext>
            </a:extLst>
          </p:cNvPr>
          <p:cNvCxnSpPr>
            <a:endCxn id="6" idx="2"/>
          </p:cNvCxnSpPr>
          <p:nvPr/>
        </p:nvCxnSpPr>
        <p:spPr>
          <a:xfrm rot="5400000" flipH="1" flipV="1">
            <a:off x="1299369" y="5720556"/>
            <a:ext cx="346075" cy="11113"/>
          </a:xfrm>
          <a:prstGeom prst="bentConnector3">
            <a:avLst>
              <a:gd name="adj1" fmla="val 1652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>
            <a:extLst>
              <a:ext uri="{FF2B5EF4-FFF2-40B4-BE49-F238E27FC236}">
                <a16:creationId xmlns:a16="http://schemas.microsoft.com/office/drawing/2014/main" id="{9C31BD87-E2AE-4BDC-B9F4-7D752C03A50E}"/>
              </a:ext>
            </a:extLst>
          </p:cNvPr>
          <p:cNvCxnSpPr>
            <a:stCxn id="10" idx="0"/>
            <a:endCxn id="12" idx="2"/>
          </p:cNvCxnSpPr>
          <p:nvPr/>
        </p:nvCxnSpPr>
        <p:spPr>
          <a:xfrm rot="5400000" flipH="1" flipV="1">
            <a:off x="6435726" y="5259387"/>
            <a:ext cx="354012" cy="925513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ngle 28">
            <a:extLst>
              <a:ext uri="{FF2B5EF4-FFF2-40B4-BE49-F238E27FC236}">
                <a16:creationId xmlns:a16="http://schemas.microsoft.com/office/drawing/2014/main" id="{0FEAE148-BB39-4BAF-8E77-3942BAE183D9}"/>
              </a:ext>
            </a:extLst>
          </p:cNvPr>
          <p:cNvCxnSpPr>
            <a:stCxn id="12" idx="0"/>
            <a:endCxn id="7" idx="3"/>
          </p:cNvCxnSpPr>
          <p:nvPr/>
        </p:nvCxnSpPr>
        <p:spPr>
          <a:xfrm rot="16200000" flipV="1">
            <a:off x="7464426" y="4240212"/>
            <a:ext cx="163512" cy="1738313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ngle 36">
            <a:extLst>
              <a:ext uri="{FF2B5EF4-FFF2-40B4-BE49-F238E27FC236}">
                <a16:creationId xmlns:a16="http://schemas.microsoft.com/office/drawing/2014/main" id="{D2AA2E2F-657A-4A51-A084-B964E4E649E7}"/>
              </a:ext>
            </a:extLst>
          </p:cNvPr>
          <p:cNvCxnSpPr/>
          <p:nvPr/>
        </p:nvCxnSpPr>
        <p:spPr>
          <a:xfrm rot="5400000" flipH="1" flipV="1">
            <a:off x="1689100" y="3659188"/>
            <a:ext cx="814388" cy="519112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ngle 38">
            <a:extLst>
              <a:ext uri="{FF2B5EF4-FFF2-40B4-BE49-F238E27FC236}">
                <a16:creationId xmlns:a16="http://schemas.microsoft.com/office/drawing/2014/main" id="{C9D107B5-3FBF-4438-BFD6-266739D2F4EC}"/>
              </a:ext>
            </a:extLst>
          </p:cNvPr>
          <p:cNvCxnSpPr/>
          <p:nvPr/>
        </p:nvCxnSpPr>
        <p:spPr>
          <a:xfrm rot="5400000">
            <a:off x="2743994" y="4174332"/>
            <a:ext cx="939800" cy="766762"/>
          </a:xfrm>
          <a:prstGeom prst="bentConnector3">
            <a:avLst>
              <a:gd name="adj1" fmla="val 9861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en angle 47">
            <a:extLst>
              <a:ext uri="{FF2B5EF4-FFF2-40B4-BE49-F238E27FC236}">
                <a16:creationId xmlns:a16="http://schemas.microsoft.com/office/drawing/2014/main" id="{8D0CBA83-8A60-4FC6-9D69-D02C77580C69}"/>
              </a:ext>
            </a:extLst>
          </p:cNvPr>
          <p:cNvCxnSpPr>
            <a:endCxn id="96" idx="1"/>
          </p:cNvCxnSpPr>
          <p:nvPr/>
        </p:nvCxnSpPr>
        <p:spPr>
          <a:xfrm flipV="1">
            <a:off x="6632575" y="681038"/>
            <a:ext cx="2847975" cy="666750"/>
          </a:xfrm>
          <a:prstGeom prst="bentConnector3">
            <a:avLst>
              <a:gd name="adj1" fmla="val 68343"/>
            </a:avLst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ngle 54">
            <a:extLst>
              <a:ext uri="{FF2B5EF4-FFF2-40B4-BE49-F238E27FC236}">
                <a16:creationId xmlns:a16="http://schemas.microsoft.com/office/drawing/2014/main" id="{59CA15C8-0122-46B2-A84B-C3698C46C873}"/>
              </a:ext>
            </a:extLst>
          </p:cNvPr>
          <p:cNvCxnSpPr/>
          <p:nvPr/>
        </p:nvCxnSpPr>
        <p:spPr>
          <a:xfrm rot="5400000" flipH="1" flipV="1">
            <a:off x="8668544" y="3348832"/>
            <a:ext cx="744537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en angle 57">
            <a:extLst>
              <a:ext uri="{FF2B5EF4-FFF2-40B4-BE49-F238E27FC236}">
                <a16:creationId xmlns:a16="http://schemas.microsoft.com/office/drawing/2014/main" id="{B4509FB9-9162-4CFB-8AE0-093EFE05E565}"/>
              </a:ext>
            </a:extLst>
          </p:cNvPr>
          <p:cNvCxnSpPr/>
          <p:nvPr/>
        </p:nvCxnSpPr>
        <p:spPr>
          <a:xfrm>
            <a:off x="6834188" y="1916113"/>
            <a:ext cx="4019550" cy="3983037"/>
          </a:xfrm>
          <a:prstGeom prst="bentConnector3">
            <a:avLst>
              <a:gd name="adj1" fmla="val 99297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ADE60C12-8014-4D7C-B1A4-B5306BD51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9100" y="5573713"/>
            <a:ext cx="89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/>
              <a:t>Élisent</a:t>
            </a:r>
            <a:endParaRPr lang="fr-FR" altLang="fr-FR" sz="20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882763F-FC9C-4DAD-8643-41986DBEE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950" y="3611563"/>
            <a:ext cx="10350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</a:rPr>
              <a:t>Élisent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</a:rPr>
              <a:t>Pour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</a:rPr>
              <a:t> 5 ans </a:t>
            </a:r>
            <a:endParaRPr lang="fr-FR" altLang="fr-FR" sz="240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0AC17A6-ABC1-437D-8D36-EC7667DC5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975" y="5516563"/>
            <a:ext cx="890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/>
              <a:t>Élisent</a:t>
            </a:r>
            <a:endParaRPr lang="fr-FR" altLang="fr-FR" sz="2000"/>
          </a:p>
        </p:txBody>
      </p:sp>
      <p:cxnSp>
        <p:nvCxnSpPr>
          <p:cNvPr id="73" name="Connecteur en angle 72">
            <a:extLst>
              <a:ext uri="{FF2B5EF4-FFF2-40B4-BE49-F238E27FC236}">
                <a16:creationId xmlns:a16="http://schemas.microsoft.com/office/drawing/2014/main" id="{2A3D8909-6E79-410F-BC20-5526AF1E77B3}"/>
              </a:ext>
            </a:extLst>
          </p:cNvPr>
          <p:cNvCxnSpPr>
            <a:endCxn id="4" idx="3"/>
          </p:cNvCxnSpPr>
          <p:nvPr/>
        </p:nvCxnSpPr>
        <p:spPr>
          <a:xfrm rot="10800000">
            <a:off x="6745288" y="1666875"/>
            <a:ext cx="4765675" cy="4294188"/>
          </a:xfrm>
          <a:prstGeom prst="bentConnector3">
            <a:avLst>
              <a:gd name="adj1" fmla="val -257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430FCB10-D599-45E9-96EC-F6E693FC7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4443413"/>
            <a:ext cx="966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Élisent</a:t>
            </a:r>
            <a:endParaRPr lang="fr-FR" altLang="fr-FR" sz="18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919CB92-FC70-4BB7-8E85-F18761921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3438" y="5043488"/>
            <a:ext cx="1798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00"/>
                </a:solidFill>
              </a:rPr>
              <a:t>Référendum</a:t>
            </a:r>
            <a:endParaRPr lang="fr-FR" altLang="fr-FR" sz="2400"/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53490656-CDC9-429D-95A8-D73B63FE6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949450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Nomme et préside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5B1BBF8-F54F-42A5-95BC-6BD3B5180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" y="1241425"/>
            <a:ext cx="3244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Dissolution sans contreseing du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Premier ministre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92A12A8-8D3F-494A-A45C-03BC85A68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6175" y="3921125"/>
            <a:ext cx="15525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Pose la question de confiance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CBEB27F-F8A4-4153-8B09-FE1671C2B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" y="2851150"/>
            <a:ext cx="16494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Vote la motion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/>
              <a:t>de censure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6BF01D6-E0DA-408F-B781-D6301087509B}"/>
              </a:ext>
            </a:extLst>
          </p:cNvPr>
          <p:cNvSpPr/>
          <p:nvPr/>
        </p:nvSpPr>
        <p:spPr>
          <a:xfrm>
            <a:off x="9480530" y="224060"/>
            <a:ext cx="215871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>
                <a:ln w="9525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*CONSEIL CONSTITUTIONNEL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D22A33F8-9041-4585-8CE3-A67BC0082D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0825" y="828675"/>
            <a:ext cx="2792413" cy="61595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000000"/>
                </a:solidFill>
              </a:rPr>
              <a:t>*</a:t>
            </a:r>
            <a:r>
              <a:rPr lang="fr-FR" altLang="fr-FR" sz="1600" b="1">
                <a:solidFill>
                  <a:schemeClr val="bg1"/>
                </a:solidFill>
              </a:rPr>
              <a:t>Nommé par le Président et les Présidents des assemblées</a:t>
            </a:r>
            <a:endParaRPr lang="fr-FR" altLang="fr-FR" sz="1600">
              <a:solidFill>
                <a:schemeClr val="bg1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32F426-6354-4D92-BE65-7477B001C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0" grpId="0"/>
      <p:bldP spid="71" grpId="0"/>
      <p:bldP spid="72" grpId="0"/>
      <p:bldP spid="78" grpId="0"/>
      <p:bldP spid="79" grpId="0"/>
      <p:bldP spid="80" grpId="0"/>
      <p:bldP spid="81" grpId="0"/>
      <p:bldP spid="92" grpId="0"/>
      <p:bldP spid="94" grpId="0"/>
      <p:bldP spid="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983A35A8-4388-4167-8190-F25021D9A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235" y="205923"/>
            <a:ext cx="2350548" cy="28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B391F50-BB1C-4C7C-8E09-75CC459A3294}"/>
              </a:ext>
            </a:extLst>
          </p:cNvPr>
          <p:cNvSpPr/>
          <p:nvPr/>
        </p:nvSpPr>
        <p:spPr>
          <a:xfrm>
            <a:off x="2893411" y="2576838"/>
            <a:ext cx="246734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 Charles de Gaulle 1958-1969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DD5DE967-7BBB-4997-A43A-15D9556F9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067">
            <a:off x="5945728" y="167007"/>
            <a:ext cx="1596318" cy="194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BD23FE9-3CA5-417E-AE26-2EAEBC791BBF}"/>
              </a:ext>
            </a:extLst>
          </p:cNvPr>
          <p:cNvSpPr/>
          <p:nvPr/>
        </p:nvSpPr>
        <p:spPr>
          <a:xfrm>
            <a:off x="5786324" y="1647330"/>
            <a:ext cx="263609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 Georges Pompidou 1969-1974</a:t>
            </a:r>
          </a:p>
        </p:txBody>
      </p:sp>
      <p:pic>
        <p:nvPicPr>
          <p:cNvPr id="25" name="Picture 2" descr="Image associÃ©e">
            <a:extLst>
              <a:ext uri="{FF2B5EF4-FFF2-40B4-BE49-F238E27FC236}">
                <a16:creationId xmlns:a16="http://schemas.microsoft.com/office/drawing/2014/main" id="{655D8B36-9CC7-4D48-A7B5-F63D83ABB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t="-952" r="9229" b="952"/>
          <a:stretch>
            <a:fillRect/>
          </a:stretch>
        </p:blipFill>
        <p:spPr bwMode="auto">
          <a:xfrm rot="355123">
            <a:off x="6653240" y="2485239"/>
            <a:ext cx="1508713" cy="159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BA6E810-AC62-4885-9925-98766B90226C}"/>
              </a:ext>
            </a:extLst>
          </p:cNvPr>
          <p:cNvSpPr/>
          <p:nvPr/>
        </p:nvSpPr>
        <p:spPr>
          <a:xfrm>
            <a:off x="6303582" y="3803182"/>
            <a:ext cx="334791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 Valéry Giscard D’Estaing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1974-1981</a:t>
            </a:r>
          </a:p>
        </p:txBody>
      </p:sp>
      <p:pic>
        <p:nvPicPr>
          <p:cNvPr id="27" name="Picture 4" descr="RÃ©sultat de recherche d'images pour &quot;f mitterrand&quot;">
            <a:extLst>
              <a:ext uri="{FF2B5EF4-FFF2-40B4-BE49-F238E27FC236}">
                <a16:creationId xmlns:a16="http://schemas.microsoft.com/office/drawing/2014/main" id="{B2E26FDA-FB25-4F4F-8FF0-2FF312F2F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2071">
            <a:off x="4634006" y="3447724"/>
            <a:ext cx="1578880" cy="185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5544059-12FA-418E-A8BA-450287FB6B34}"/>
              </a:ext>
            </a:extLst>
          </p:cNvPr>
          <p:cNvSpPr/>
          <p:nvPr/>
        </p:nvSpPr>
        <p:spPr>
          <a:xfrm>
            <a:off x="4805784" y="4895100"/>
            <a:ext cx="168934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 François Mitterrand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1981-1995</a:t>
            </a:r>
          </a:p>
        </p:txBody>
      </p:sp>
      <p:pic>
        <p:nvPicPr>
          <p:cNvPr id="29" name="Picture 8" descr="RÃ©sultat de recherche d'images pour &quot;chirac&quot;">
            <a:extLst>
              <a:ext uri="{FF2B5EF4-FFF2-40B4-BE49-F238E27FC236}">
                <a16:creationId xmlns:a16="http://schemas.microsoft.com/office/drawing/2014/main" id="{58345529-A82C-44CB-B85F-A41464EDD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4219">
            <a:off x="2537277" y="3871099"/>
            <a:ext cx="1557673" cy="187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BD50717-960E-4948-8C5C-5A2121C57F05}"/>
              </a:ext>
            </a:extLst>
          </p:cNvPr>
          <p:cNvSpPr/>
          <p:nvPr/>
        </p:nvSpPr>
        <p:spPr>
          <a:xfrm>
            <a:off x="1865778" y="5757801"/>
            <a:ext cx="263609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 Jacques Chirac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1985-2007</a:t>
            </a: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84FD05E7-6EAD-44D7-A018-578B6ED959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1" y="2899863"/>
            <a:ext cx="1321641" cy="199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032C9496-50C2-4E3E-B08C-952C279A9277}"/>
              </a:ext>
            </a:extLst>
          </p:cNvPr>
          <p:cNvSpPr/>
          <p:nvPr/>
        </p:nvSpPr>
        <p:spPr>
          <a:xfrm>
            <a:off x="137098" y="4897453"/>
            <a:ext cx="235468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 Nicolas Sarkozy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2007-2012</a:t>
            </a:r>
          </a:p>
        </p:txBody>
      </p:sp>
      <p:pic>
        <p:nvPicPr>
          <p:cNvPr id="33" name="Picture 6" descr="RÃ©sultat de recherche d'images pour &quot;chirac photo officielle&quot;">
            <a:extLst>
              <a:ext uri="{FF2B5EF4-FFF2-40B4-BE49-F238E27FC236}">
                <a16:creationId xmlns:a16="http://schemas.microsoft.com/office/drawing/2014/main" id="{CAFEB22D-0CAD-4635-BBEB-E5BBD08EF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919">
            <a:off x="743225" y="702879"/>
            <a:ext cx="1765777" cy="182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B1C0538-4F68-4EE3-A887-FDA9D871ADA3}"/>
              </a:ext>
            </a:extLst>
          </p:cNvPr>
          <p:cNvSpPr/>
          <p:nvPr/>
        </p:nvSpPr>
        <p:spPr>
          <a:xfrm>
            <a:off x="136199" y="116386"/>
            <a:ext cx="263609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 François Hollande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2012-2017</a:t>
            </a:r>
          </a:p>
        </p:txBody>
      </p:sp>
      <p:pic>
        <p:nvPicPr>
          <p:cNvPr id="35" name="Picture 12" descr="RÃ©sultat de recherche d'images pour &quot;macron portrait&quot;">
            <a:extLst>
              <a:ext uri="{FF2B5EF4-FFF2-40B4-BE49-F238E27FC236}">
                <a16:creationId xmlns:a16="http://schemas.microsoft.com/office/drawing/2014/main" id="{B13F9388-7798-4D06-8D0F-B7B01D0DC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1980">
            <a:off x="9746992" y="1942620"/>
            <a:ext cx="1689017" cy="245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6E96CFD-1F31-4B72-8586-250A29BF1BAC}"/>
              </a:ext>
            </a:extLst>
          </p:cNvPr>
          <p:cNvSpPr/>
          <p:nvPr/>
        </p:nvSpPr>
        <p:spPr>
          <a:xfrm>
            <a:off x="9379470" y="4664267"/>
            <a:ext cx="263609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 Emmanuel Macron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>2017-?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845ED96-5EAB-40C3-81BF-2EBB461A5071}"/>
              </a:ext>
            </a:extLst>
          </p:cNvPr>
          <p:cNvSpPr txBox="1"/>
          <p:nvPr/>
        </p:nvSpPr>
        <p:spPr>
          <a:xfrm>
            <a:off x="8509000" y="503238"/>
            <a:ext cx="3155950" cy="95408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dirty="0">
                <a:solidFill>
                  <a:schemeClr val="bg1"/>
                </a:solidFill>
                <a:latin typeface="+mn-lt"/>
                <a:cs typeface="+mn-cs"/>
              </a:rPr>
              <a:t>Les Présidents de la V</a:t>
            </a:r>
            <a:r>
              <a:rPr lang="fr-FR" sz="2800" b="1" baseline="30000" dirty="0">
                <a:solidFill>
                  <a:schemeClr val="bg1"/>
                </a:solidFill>
                <a:latin typeface="+mn-lt"/>
                <a:cs typeface="+mn-cs"/>
              </a:rPr>
              <a:t>e</a:t>
            </a:r>
            <a:r>
              <a:rPr lang="fr-FR" sz="2800" b="1" dirty="0">
                <a:solidFill>
                  <a:schemeClr val="bg1"/>
                </a:solidFill>
                <a:latin typeface="+mn-lt"/>
                <a:cs typeface="+mn-cs"/>
              </a:rPr>
              <a:t> République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BA7F08F-84A3-45AD-9ADD-78AB05551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© SES 2de, Delagrave, 2019.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2971</TotalTime>
  <Words>1855</Words>
  <Application>Microsoft Office PowerPoint</Application>
  <PresentationFormat>Grand écran</PresentationFormat>
  <Paragraphs>316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Comic Sans MS;Lucida Sans</vt:lpstr>
      <vt:lpstr>Tahoma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Guy PIERRISNARD</dc:creator>
  <cp:lastModifiedBy>Caroline Briand</cp:lastModifiedBy>
  <cp:revision>123</cp:revision>
  <dcterms:created xsi:type="dcterms:W3CDTF">2019-04-03T12:47:09Z</dcterms:created>
  <dcterms:modified xsi:type="dcterms:W3CDTF">2021-06-03T10:48:48Z</dcterms:modified>
</cp:coreProperties>
</file>